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8" r:id="rId2"/>
    <p:sldId id="341" r:id="rId3"/>
    <p:sldId id="305" r:id="rId4"/>
    <p:sldId id="259" r:id="rId5"/>
    <p:sldId id="260" r:id="rId6"/>
    <p:sldId id="300" r:id="rId7"/>
    <p:sldId id="301" r:id="rId8"/>
    <p:sldId id="342" r:id="rId9"/>
    <p:sldId id="330" r:id="rId10"/>
    <p:sldId id="331" r:id="rId11"/>
    <p:sldId id="343" r:id="rId12"/>
    <p:sldId id="332" r:id="rId13"/>
    <p:sldId id="333" r:id="rId14"/>
    <p:sldId id="334" r:id="rId15"/>
    <p:sldId id="308" r:id="rId16"/>
    <p:sldId id="309" r:id="rId17"/>
    <p:sldId id="337" r:id="rId18"/>
    <p:sldId id="338" r:id="rId19"/>
    <p:sldId id="311" r:id="rId20"/>
    <p:sldId id="339" r:id="rId21"/>
    <p:sldId id="340" r:id="rId22"/>
    <p:sldId id="313" r:id="rId23"/>
    <p:sldId id="329" r:id="rId24"/>
    <p:sldId id="290" r:id="rId25"/>
    <p:sldId id="297" r:id="rId26"/>
    <p:sldId id="261" r:id="rId27"/>
  </p:sldIdLst>
  <p:sldSz cx="10972800" cy="7315200"/>
  <p:notesSz cx="9144000" cy="6858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BDF2FF"/>
    <a:srgbClr val="006600"/>
    <a:srgbClr val="CCFF33"/>
    <a:srgbClr val="99CCFF"/>
    <a:srgbClr val="99CC00"/>
    <a:srgbClr val="66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1" autoAdjust="0"/>
    <p:restoredTop sz="94640" autoAdjust="0"/>
  </p:normalViewPr>
  <p:slideViewPr>
    <p:cSldViewPr>
      <p:cViewPr varScale="1">
        <p:scale>
          <a:sx n="96" d="100"/>
          <a:sy n="96" d="100"/>
        </p:scale>
        <p:origin x="592" y="168"/>
      </p:cViewPr>
      <p:guideLst>
        <p:guide orient="horz" pos="2304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F:\My%20Documents\Documents\Cochin%20Solar%20City\Saravana\Data%20Analysis\Data%20Analysis%20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lang="en-IN" sz="1800">
                <a:latin typeface="Cambria" pitchFamily="18" charset="0"/>
              </a:defRPr>
            </a:pPr>
            <a:r>
              <a:rPr lang="en-IN" sz="1800" dirty="0">
                <a:latin typeface="Cambria" pitchFamily="18" charset="0"/>
              </a:rPr>
              <a:t>Pattern of Energy Consumption in </a:t>
            </a:r>
            <a:r>
              <a:rPr lang="en-IN" sz="1800" dirty="0" smtClean="0">
                <a:latin typeface="Cambria" pitchFamily="18" charset="0"/>
              </a:rPr>
              <a:t>Kochi</a:t>
            </a:r>
            <a:endParaRPr lang="en-IN" sz="1800" dirty="0">
              <a:latin typeface="Cambria" pitchFamily="18" charset="0"/>
            </a:endParaRPr>
          </a:p>
        </c:rich>
      </c:tx>
      <c:layout>
        <c:manualLayout>
          <c:xMode val="edge"/>
          <c:yMode val="edge"/>
          <c:x val="0.169503520003925"/>
          <c:y val="0.0283225534308211"/>
        </c:manualLayout>
      </c:layout>
      <c:overlay val="0"/>
    </c:title>
    <c:autoTitleDeleted val="0"/>
    <c:view3D>
      <c:rotX val="40"/>
      <c:rotY val="5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800" b="1">
                    <a:solidFill>
                      <a:schemeClr val="tx1"/>
                    </a:solidFill>
                    <a:latin typeface="Cambria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('Supply Side Balance'!$B$6,'Supply Side Balance'!$B$11,'Supply Side Balance'!$B$16,'Supply Side Balance'!$B$20,'Supply Side Balance'!$B$25)</c:f>
              <c:strCache>
                <c:ptCount val="5"/>
                <c:pt idx="0">
                  <c:v>Residential</c:v>
                </c:pt>
                <c:pt idx="1">
                  <c:v>Commercial</c:v>
                </c:pt>
                <c:pt idx="2">
                  <c:v>Industrial</c:v>
                </c:pt>
                <c:pt idx="3">
                  <c:v>Transport</c:v>
                </c:pt>
                <c:pt idx="4">
                  <c:v>Municipal</c:v>
                </c:pt>
              </c:strCache>
            </c:strRef>
          </c:cat>
          <c:val>
            <c:numRef>
              <c:f>('Supply Side Balance'!$E$6,'Supply Side Balance'!$E$11,'Supply Side Balance'!$E$16,'Supply Side Balance'!$E$20,'Supply Side Balance'!$E$25)</c:f>
              <c:numCache>
                <c:formatCode>0</c:formatCode>
                <c:ptCount val="5"/>
                <c:pt idx="0">
                  <c:v>543.36875</c:v>
                </c:pt>
                <c:pt idx="1">
                  <c:v>72.373227</c:v>
                </c:pt>
                <c:pt idx="2">
                  <c:v>71.12302199999998</c:v>
                </c:pt>
                <c:pt idx="3">
                  <c:v>1148.795991943328</c:v>
                </c:pt>
                <c:pt idx="4">
                  <c:v>20.16409265285451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0498305430268"/>
          <c:y val="0.130019872515936"/>
          <c:w val="0.199501744974186"/>
          <c:h val="0.715180914885639"/>
        </c:manualLayout>
      </c:layout>
      <c:overlay val="0"/>
      <c:txPr>
        <a:bodyPr/>
        <a:lstStyle/>
        <a:p>
          <a:pPr algn="l">
            <a:defRPr lang="en-IN" sz="2000">
              <a:latin typeface="Cambria" pitchFamily="18" charset="0"/>
            </a:defRPr>
          </a:pPr>
          <a:endParaRPr lang="en-US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2AA86-E0C2-4EA2-92B2-87DCC43C0AC9}" type="datetimeFigureOut">
              <a:rPr lang="en-US" smtClean="0"/>
              <a:pPr/>
              <a:t>10/13/17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514350"/>
            <a:ext cx="38576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84F2A-40B3-4671-95F8-0CE1B8A2E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3188" y="514350"/>
            <a:ext cx="38576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B3DD3-C267-4124-B0ED-82FEB5C8A75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0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FA087-8E50-43BF-9829-EDD41B3A519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7625" cy="2571750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0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3188" y="514350"/>
            <a:ext cx="38576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B3DD3-C267-4124-B0ED-82FEB5C8A75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8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3188" y="514350"/>
            <a:ext cx="38576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B3DD3-C267-4124-B0ED-82FEB5C8A75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69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3188" y="514350"/>
            <a:ext cx="38576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84F2A-40B3-4671-95F8-0CE1B8A2EF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3188" y="514350"/>
            <a:ext cx="38576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B7210-58B0-4A91-AEC5-669A3B33FC6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4"/>
            <a:ext cx="93268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5E75-837B-426D-BD23-04DF474514C0}" type="datetimeFigureOut">
              <a:rPr lang="en-US" smtClean="0"/>
              <a:pPr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DAAB-B6D3-48B7-B5A3-EC18E273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5E75-837B-426D-BD23-04DF474514C0}" type="datetimeFigureOut">
              <a:rPr lang="en-US" smtClean="0"/>
              <a:pPr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DAAB-B6D3-48B7-B5A3-EC18E273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8"/>
            <a:ext cx="246888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8"/>
            <a:ext cx="72237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5E75-837B-426D-BD23-04DF474514C0}" type="datetimeFigureOut">
              <a:rPr lang="en-US" smtClean="0"/>
              <a:pPr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DAAB-B6D3-48B7-B5A3-EC18E273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640080" y="232949"/>
            <a:ext cx="8961120" cy="59740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91866" indent="-391866" algn="ctr" rtl="0" latinLnBrk="0">
              <a:spcBef>
                <a:spcPct val="20000"/>
              </a:spcBef>
              <a:buFontTx/>
              <a:buNone/>
              <a:defRPr lang="en-US" sz="23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3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40080" y="6339840"/>
            <a:ext cx="8961120" cy="812800"/>
          </a:xfrm>
        </p:spPr>
        <p:txBody>
          <a:bodyPr anchor="t" anchorCtr="0"/>
          <a:lstStyle>
            <a:lvl1pPr marL="0" marR="0" indent="0" algn="r">
              <a:buFontTx/>
              <a:buNone/>
              <a:defRPr sz="27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10/13/17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6334"/>
            <a:ext cx="987552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48640" y="1706883"/>
            <a:ext cx="9875520" cy="48327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659881"/>
            <a:ext cx="2560320" cy="48768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664960"/>
            <a:ext cx="3474720" cy="48768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659881"/>
            <a:ext cx="2560320" cy="487680"/>
          </a:xfrm>
        </p:spPr>
        <p:txBody>
          <a:bodyPr/>
          <a:lstStyle>
            <a:lvl1pPr>
              <a:defRPr/>
            </a:lvl1pPr>
          </a:lstStyle>
          <a:p>
            <a:fld id="{B694FA22-CFF6-46A0-A0D8-B54E58AF017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5E75-837B-426D-BD23-04DF474514C0}" type="datetimeFigureOut">
              <a:rPr lang="en-US" smtClean="0"/>
              <a:pPr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DAAB-B6D3-48B7-B5A3-EC18E273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4"/>
            <a:ext cx="9326880" cy="14528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5E75-837B-426D-BD23-04DF474514C0}" type="datetimeFigureOut">
              <a:rPr lang="en-US" smtClean="0"/>
              <a:pPr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DAAB-B6D3-48B7-B5A3-EC18E273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5E75-837B-426D-BD23-04DF474514C0}" type="datetimeFigureOut">
              <a:rPr lang="en-US" smtClean="0"/>
              <a:pPr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DAAB-B6D3-48B7-B5A3-EC18E273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5E75-837B-426D-BD23-04DF474514C0}" type="datetimeFigureOut">
              <a:rPr lang="en-US" smtClean="0"/>
              <a:pPr/>
              <a:t>10/13/17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DAAB-B6D3-48B7-B5A3-EC18E273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5E75-837B-426D-BD23-04DF474514C0}" type="datetimeFigureOut">
              <a:rPr lang="en-US" smtClean="0"/>
              <a:pPr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DAAB-B6D3-48B7-B5A3-EC18E273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5E75-837B-426D-BD23-04DF474514C0}" type="datetimeFigureOut">
              <a:rPr lang="en-US" smtClean="0"/>
              <a:pPr/>
              <a:t>10/13/17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DAAB-B6D3-48B7-B5A3-EC18E273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4"/>
            <a:ext cx="6134100" cy="62433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4"/>
            <a:ext cx="3609976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5E75-837B-426D-BD23-04DF474514C0}" type="datetimeFigureOut">
              <a:rPr lang="en-US" smtClean="0"/>
              <a:pPr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DAAB-B6D3-48B7-B5A3-EC18E273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5E75-837B-426D-BD23-04DF474514C0}" type="datetimeFigureOut">
              <a:rPr lang="en-US" smtClean="0"/>
              <a:pPr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DAAB-B6D3-48B7-B5A3-EC18E273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80"/>
            <a:ext cx="9875520" cy="482769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65E75-837B-426D-BD23-04DF474514C0}" type="datetimeFigureOut">
              <a:rPr lang="en-US" smtClean="0"/>
              <a:pPr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9DAAB-B6D3-48B7-B5A3-EC18E2732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jpeg"/><Relationship Id="rId12" Type="http://schemas.openxmlformats.org/officeDocument/2006/relationships/image" Target="../media/image39.jpeg"/><Relationship Id="rId13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pn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0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34200"/>
            <a:ext cx="1097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10972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27881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MRL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475" y="1752600"/>
            <a:ext cx="5114925" cy="5114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1143000" y="838200"/>
            <a:ext cx="9616440" cy="533400"/>
          </a:xfrm>
          <a:prstGeom prst="rect">
            <a:avLst/>
          </a:prstGeom>
        </p:spPr>
        <p:txBody>
          <a:bodyPr lIns="104498" tIns="52249" rIns="104498" bIns="52249" anchor="ctr"/>
          <a:lstStyle/>
          <a:p>
            <a:pPr marL="391866" indent="-391866" algn="ctr">
              <a:spcBef>
                <a:spcPct val="20000"/>
              </a:spcBef>
              <a:defRPr/>
            </a:pPr>
            <a:r>
              <a:rPr lang="en-GB" sz="36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ambria" pitchFamily="18" charset="0"/>
                <a:ea typeface="+mj-ea"/>
                <a:cs typeface="+mj-cs"/>
              </a:rPr>
              <a:t>Let’s Integrate !</a:t>
            </a:r>
          </a:p>
          <a:p>
            <a:pPr marL="391866" indent="-391866" algn="ctr">
              <a:spcBef>
                <a:spcPct val="20000"/>
              </a:spcBef>
              <a:defRPr/>
            </a:pPr>
            <a:r>
              <a:rPr lang="en-GB" sz="28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ambria" pitchFamily="18" charset="0"/>
                <a:ea typeface="+mj-ea"/>
                <a:cs typeface="+mj-cs"/>
              </a:rPr>
              <a:t>One Network, One Timetable, One fare</a:t>
            </a:r>
          </a:p>
          <a:p>
            <a:pPr marL="391866" indent="-391866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3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ro route_map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846" y="693026"/>
            <a:ext cx="4242515" cy="5890655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914401" y="1950720"/>
            <a:ext cx="5303519" cy="3297177"/>
          </a:xfrm>
          <a:prstGeom prst="rect">
            <a:avLst/>
          </a:prstGeom>
        </p:spPr>
        <p:txBody>
          <a:bodyPr lIns="104498" tIns="52249" rIns="104498" bIns="52249" anchor="ctr"/>
          <a:lstStyle/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Fastest constructed metro rail</a:t>
            </a: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Total 26 km proposed</a:t>
            </a: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16 km  functional</a:t>
            </a: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Kochi1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Card to be used across all modes of transport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" y="568960"/>
            <a:ext cx="6781190" cy="601133"/>
          </a:xfrm>
        </p:spPr>
        <p:txBody>
          <a:bodyPr>
            <a:noAutofit/>
          </a:bodyPr>
          <a:lstStyle/>
          <a:p>
            <a:pPr algn="ctr"/>
            <a:r>
              <a:rPr lang="en-GB" sz="41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Kochi metro rail</a:t>
            </a:r>
            <a:endParaRPr lang="en-GB" sz="4100" b="1" cap="all" dirty="0">
              <a:effectLst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640080" y="1981200"/>
            <a:ext cx="6252916" cy="4683892"/>
          </a:xfrm>
          <a:prstGeom prst="rect">
            <a:avLst/>
          </a:prstGeom>
        </p:spPr>
        <p:txBody>
          <a:bodyPr lIns="104498" tIns="52249" rIns="104498" bIns="52249"/>
          <a:lstStyle/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→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1400 Buses – 1000 private and 400 State run</a:t>
            </a: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→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69 buses per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lakh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population within the Greater Kochi Region</a:t>
            </a: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→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Notorious for over speeding</a:t>
            </a: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→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Safety at risk</a:t>
            </a: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→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Lack of terminal and depot space </a:t>
            </a: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→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Modal share of city bus transport is expected to increase from 45.2% in 2015 to 50.1% in 2017 and 52.3% in 2026 </a:t>
            </a:r>
          </a:p>
          <a:p>
            <a:pPr marL="391866" indent="-391866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n-US" sz="2700" dirty="0" smtClean="0"/>
          </a:p>
          <a:p>
            <a:pPr marL="391866" indent="-391866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n-US" sz="2700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377441" y="243840"/>
            <a:ext cx="8007044" cy="581083"/>
          </a:xfrm>
          <a:prstGeom prst="rect">
            <a:avLst/>
          </a:prstGeom>
        </p:spPr>
        <p:txBody>
          <a:bodyPr lIns="104498" tIns="52249" rIns="104498" bIns="52249"/>
          <a:lstStyle/>
          <a:p>
            <a:pPr marL="391866" indent="-391866">
              <a:spcBef>
                <a:spcPct val="20000"/>
              </a:spcBef>
              <a:defRPr/>
            </a:pPr>
            <a:r>
              <a:rPr lang="en-US" sz="3700" dirty="0" smtClean="0"/>
              <a:t> </a:t>
            </a:r>
            <a:r>
              <a:rPr lang="en-US" sz="41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ambria" pitchFamily="18" charset="0"/>
                <a:ea typeface="+mj-ea"/>
                <a:cs typeface="+mj-cs"/>
              </a:rPr>
              <a:t>City Bus  Integration</a:t>
            </a:r>
            <a:endParaRPr lang="en-US" sz="4100" b="1" cap="all" dirty="0">
              <a:effectLst>
                <a:reflection blurRad="12700" stA="48000" endA="300" endPos="55000" dir="5400000" sy="-90000" algn="bl" rotWithShape="0"/>
              </a:effectLst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7162800" y="2209800"/>
            <a:ext cx="3606869" cy="420576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498" tIns="52249" rIns="104498" bIns="52249" anchor="ctr"/>
          <a:lstStyle/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GB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Integration of private buses into a society</a:t>
            </a: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Wingdings" charset="2"/>
              <a:buChar char="v"/>
              <a:defRPr/>
            </a:pPr>
            <a:endParaRPr lang="en-GB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GB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move is expected to improve organizational  output as well as passenger reliability  and comfort</a:t>
            </a:r>
            <a:endParaRPr lang="en-GB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ransport Tre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198" y="1137921"/>
            <a:ext cx="10243501" cy="5817296"/>
          </a:xfrm>
          <a:prstGeom prst="rect">
            <a:avLst/>
          </a:prstGeom>
        </p:spPr>
      </p:pic>
      <p:pic>
        <p:nvPicPr>
          <p:cNvPr id="6" name="Picture 5" descr="Van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268" y="1930680"/>
            <a:ext cx="1067597" cy="689713"/>
          </a:xfrm>
          <a:prstGeom prst="rect">
            <a:avLst/>
          </a:prstGeom>
        </p:spPr>
      </p:pic>
      <p:pic>
        <p:nvPicPr>
          <p:cNvPr id="7" name="Picture 6" descr="grenoble_tram1_500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5991" y="3517019"/>
            <a:ext cx="937181" cy="991398"/>
          </a:xfrm>
          <a:prstGeom prst="rect">
            <a:avLst/>
          </a:prstGeom>
        </p:spPr>
      </p:pic>
      <p:pic>
        <p:nvPicPr>
          <p:cNvPr id="8" name="Picture 7" descr="Metro.jpe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488" y="5316646"/>
            <a:ext cx="982201" cy="994766"/>
          </a:xfrm>
          <a:prstGeom prst="rect">
            <a:avLst/>
          </a:prstGeom>
        </p:spPr>
      </p:pic>
      <p:pic>
        <p:nvPicPr>
          <p:cNvPr id="9" name="Picture 8" descr="Bus.jpe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4723" y="3801359"/>
            <a:ext cx="1156235" cy="652986"/>
          </a:xfrm>
          <a:prstGeom prst="rect">
            <a:avLst/>
          </a:prstGeom>
        </p:spPr>
      </p:pic>
      <p:pic>
        <p:nvPicPr>
          <p:cNvPr id="10" name="Picture 9" descr="Pdestrian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86" r="16326"/>
          <a:stretch/>
        </p:blipFill>
        <p:spPr>
          <a:xfrm>
            <a:off x="6561513" y="1483523"/>
            <a:ext cx="579445" cy="989728"/>
          </a:xfrm>
          <a:prstGeom prst="rect">
            <a:avLst/>
          </a:prstGeom>
        </p:spPr>
      </p:pic>
      <p:pic>
        <p:nvPicPr>
          <p:cNvPr id="11" name="Picture 10" descr="1451939922-2731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5702" y="5371394"/>
            <a:ext cx="1262148" cy="1092530"/>
          </a:xfrm>
          <a:prstGeom prst="rect">
            <a:avLst/>
          </a:prstGeom>
        </p:spPr>
      </p:pic>
      <p:pic>
        <p:nvPicPr>
          <p:cNvPr id="12" name="Picture 11" descr="Bike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233" y="2175135"/>
            <a:ext cx="802469" cy="596233"/>
          </a:xfrm>
          <a:prstGeom prst="rect">
            <a:avLst/>
          </a:prstGeom>
        </p:spPr>
      </p:pic>
      <p:pic>
        <p:nvPicPr>
          <p:cNvPr id="13" name="Picture 12" descr="Boat.jpe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233" y="4025850"/>
            <a:ext cx="1424686" cy="856987"/>
          </a:xfrm>
          <a:prstGeom prst="rect">
            <a:avLst/>
          </a:prstGeom>
        </p:spPr>
      </p:pic>
      <p:pic>
        <p:nvPicPr>
          <p:cNvPr id="14" name="Picture 13" descr="Auto.jpe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1243" y="4944141"/>
            <a:ext cx="853802" cy="854505"/>
          </a:xfrm>
          <a:prstGeom prst="rect">
            <a:avLst/>
          </a:prstGeom>
        </p:spPr>
      </p:pic>
      <p:pic>
        <p:nvPicPr>
          <p:cNvPr id="15" name="Picture 14" descr="images.jpe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60" y="6223696"/>
            <a:ext cx="3449934" cy="731520"/>
          </a:xfrm>
          <a:prstGeom prst="rect">
            <a:avLst/>
          </a:prstGeom>
        </p:spPr>
      </p:pic>
      <p:sp>
        <p:nvSpPr>
          <p:cNvPr id="16" name="Title 17"/>
          <p:cNvSpPr txBox="1">
            <a:spLocks/>
          </p:cNvSpPr>
          <p:nvPr/>
        </p:nvSpPr>
        <p:spPr>
          <a:xfrm>
            <a:off x="388198" y="6226982"/>
            <a:ext cx="1508760" cy="433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0" tIns="52249" rIns="0" bIns="52249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F0AB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100" dirty="0" smtClean="0">
                <a:solidFill>
                  <a:schemeClr val="tx1"/>
                </a:solidFill>
              </a:rPr>
              <a:t>KOCHI</a:t>
            </a: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17" name="Picture 16" descr="images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1506" y="6463924"/>
            <a:ext cx="2011680" cy="491293"/>
          </a:xfrm>
          <a:prstGeom prst="rect">
            <a:avLst/>
          </a:prstGeom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457200" y="243840"/>
            <a:ext cx="10149840" cy="530743"/>
          </a:xfrm>
          <a:prstGeom prst="rect">
            <a:avLst/>
          </a:prstGeom>
        </p:spPr>
        <p:txBody>
          <a:bodyPr lIns="104498" tIns="52249" rIns="104498" bIns="52249" anchor="ctr"/>
          <a:lstStyle/>
          <a:p>
            <a:pPr marL="391866" indent="-391866" algn="ctr">
              <a:spcBef>
                <a:spcPct val="20000"/>
              </a:spcBef>
              <a:defRPr/>
            </a:pPr>
            <a:r>
              <a:rPr lang="en-GB" sz="37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ambria" pitchFamily="18" charset="0"/>
                <a:ea typeface="+mj-ea"/>
                <a:cs typeface="+mj-cs"/>
              </a:rPr>
              <a:t>Sustainable Eco System for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69784"/>
            <a:ext cx="9067800" cy="697016"/>
          </a:xfrm>
        </p:spPr>
        <p:txBody>
          <a:bodyPr>
            <a:noAutofit/>
          </a:bodyPr>
          <a:lstStyle/>
          <a:p>
            <a:pPr marL="391866" indent="-391866">
              <a:defRPr/>
            </a:pPr>
            <a:r>
              <a:rPr lang="en-IN" sz="28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Non motorised transport- WalkwayS &amp; CyclEs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371600"/>
            <a:ext cx="5594242" cy="5410200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7358" y="1371600"/>
            <a:ext cx="3071042" cy="5332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99347"/>
            <a:ext cx="6781190" cy="601133"/>
          </a:xfrm>
        </p:spPr>
        <p:txBody>
          <a:bodyPr>
            <a:noAutofit/>
          </a:bodyPr>
          <a:lstStyle/>
          <a:p>
            <a:pPr algn="ctr"/>
            <a:r>
              <a:rPr lang="en-GB" sz="62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ENERGY</a:t>
            </a:r>
            <a:endParaRPr lang="en-GB" sz="6200" b="1" cap="all" dirty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5840" y="1788160"/>
            <a:ext cx="9144000" cy="3737282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321113" indent="-3211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The state of Kerala depends on hydel resources as the sole means to produce power for itself. </a:t>
            </a:r>
          </a:p>
          <a:p>
            <a:pPr marL="321113" indent="-3211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When the monsoon fails, water storage becomes scarce and power shortage drives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the State to load-shedding and similar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hardships.</a:t>
            </a:r>
          </a:p>
          <a:p>
            <a:pPr marL="321113" indent="-321113" algn="just">
              <a:lnSpc>
                <a:spcPct val="150000"/>
              </a:lnSpc>
            </a:pP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21113" indent="-3211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There is a need to explore alternative source of energy.</a:t>
            </a:r>
            <a:endParaRPr lang="en-US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21113" indent="-321113" algn="just"/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1760" y="5201920"/>
            <a:ext cx="5852160" cy="736460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algn="ctr"/>
            <a:r>
              <a:rPr lang="en-IN" sz="4100" b="1" dirty="0" smtClean="0">
                <a:latin typeface="Times New Roman" pitchFamily="18" charset="0"/>
                <a:cs typeface="Times New Roman" pitchFamily="18" charset="0"/>
              </a:rPr>
              <a:t>Energy  Austerity  !!!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40080" y="1219200"/>
          <a:ext cx="978408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79930" y="406400"/>
            <a:ext cx="7192670" cy="601133"/>
          </a:xfrm>
        </p:spPr>
        <p:txBody>
          <a:bodyPr>
            <a:noAutofit/>
          </a:bodyPr>
          <a:lstStyle/>
          <a:p>
            <a:pPr algn="ctr"/>
            <a:r>
              <a:rPr lang="en-GB" sz="41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Kochi -energy profile</a:t>
            </a:r>
            <a:endParaRPr lang="en-GB" sz="4100" b="1" cap="all" dirty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7714" y="975361"/>
            <a:ext cx="6395086" cy="585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3840480" y="3007360"/>
            <a:ext cx="1737360" cy="1694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5760" y="1056640"/>
            <a:ext cx="3749040" cy="577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IN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Kochi lies</a:t>
            </a:r>
          </a:p>
          <a:p>
            <a:pPr algn="ctr"/>
            <a:endParaRPr lang="en-IN" sz="2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between 9.48° N and 10.50° N latitudes </a:t>
            </a:r>
          </a:p>
          <a:p>
            <a:pPr algn="ctr"/>
            <a:r>
              <a:rPr lang="en-IN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ctr"/>
            <a:r>
              <a:rPr lang="en-IN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between 76.5° E and 76.58° E longitudes </a:t>
            </a:r>
          </a:p>
          <a:p>
            <a:pPr algn="ctr"/>
            <a:endParaRPr lang="en-IN" sz="2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Receives good amount of solar radiation </a:t>
            </a:r>
          </a:p>
          <a:p>
            <a:pPr algn="ctr"/>
            <a:r>
              <a:rPr lang="en-IN" sz="2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an annual average of 5.30kWh/ m2/day )</a:t>
            </a:r>
          </a:p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9677400" cy="697016"/>
          </a:xfrm>
        </p:spPr>
        <p:txBody>
          <a:bodyPr>
            <a:noAutofit/>
          </a:bodyPr>
          <a:lstStyle/>
          <a:p>
            <a:pPr marL="391866" indent="-391866">
              <a:defRPr/>
            </a:pPr>
            <a:r>
              <a:rPr lang="en-IN" sz="32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Exploring Alternative source of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270" y="1905000"/>
            <a:ext cx="5181601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7"/>
          <p:cNvGrpSpPr/>
          <p:nvPr/>
        </p:nvGrpSpPr>
        <p:grpSpPr>
          <a:xfrm>
            <a:off x="76200" y="381000"/>
            <a:ext cx="10668000" cy="1155644"/>
            <a:chOff x="30479" y="2194738"/>
            <a:chExt cx="10668000" cy="1155644"/>
          </a:xfrm>
        </p:grpSpPr>
        <p:sp>
          <p:nvSpPr>
            <p:cNvPr id="9" name="Rounded Rectangle 8"/>
            <p:cNvSpPr/>
            <p:nvPr/>
          </p:nvSpPr>
          <p:spPr>
            <a:xfrm>
              <a:off x="1097279" y="2194738"/>
              <a:ext cx="8778240" cy="1065668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0479" y="2347138"/>
              <a:ext cx="10668000" cy="1003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 smtClean="0">
                  <a:solidFill>
                    <a:schemeClr val="tx1"/>
                  </a:solidFill>
                  <a:latin typeface="Cambria" pitchFamily="18" charset="0"/>
                </a:rPr>
                <a:t>100% KOCHI</a:t>
              </a:r>
            </a:p>
            <a:p>
              <a:pPr lvl="0" algn="ctr" defTabSz="1600200"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chemeClr val="tx1"/>
                  </a:solidFill>
                  <a:latin typeface="Cambria" pitchFamily="18" charset="0"/>
                </a:rPr>
                <a:t>Transition to 100%renewable energy for all purpose </a:t>
              </a:r>
            </a:p>
            <a:p>
              <a:pPr lvl="0" algn="ctr" defTabSz="1600200"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  <a:latin typeface="Cambria" pitchFamily="18" charset="0"/>
                </a:rPr>
                <a:t>(electricity, transportation,  home, industry)</a:t>
              </a:r>
              <a:endParaRPr lang="en-US" sz="4000" b="1" kern="12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151481"/>
            <a:ext cx="3434670" cy="135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070" y="4419600"/>
            <a:ext cx="1752600" cy="56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953000"/>
            <a:ext cx="1583851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270" y="3246823"/>
            <a:ext cx="3124200" cy="120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0070" y="4419600"/>
            <a:ext cx="1146175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4600" y="2971800"/>
            <a:ext cx="762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3886200"/>
            <a:ext cx="762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9800" y="3810000"/>
            <a:ext cx="114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1"/>
          <p:cNvGrpSpPr/>
          <p:nvPr/>
        </p:nvGrpSpPr>
        <p:grpSpPr>
          <a:xfrm>
            <a:off x="7239000" y="2285999"/>
            <a:ext cx="3581400" cy="990577"/>
            <a:chOff x="3581408" y="2057399"/>
            <a:chExt cx="3809982" cy="606817"/>
          </a:xfrm>
        </p:grpSpPr>
        <p:sp>
          <p:nvSpPr>
            <p:cNvPr id="32" name="Rounded Rectangle 31"/>
            <p:cNvSpPr/>
            <p:nvPr/>
          </p:nvSpPr>
          <p:spPr>
            <a:xfrm>
              <a:off x="3581408" y="2057399"/>
              <a:ext cx="3809982" cy="6068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3599181" y="2075172"/>
              <a:ext cx="3774436" cy="571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  <a:latin typeface="Cambria" pitchFamily="18" charset="0"/>
                </a:rPr>
                <a:t>Kochi Solar City Project</a:t>
              </a:r>
              <a:endParaRPr lang="en-US" sz="2400" kern="12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7239000" y="3098735"/>
            <a:ext cx="3581400" cy="990577"/>
            <a:chOff x="3581408" y="2717735"/>
            <a:chExt cx="3809982" cy="606817"/>
          </a:xfrm>
        </p:grpSpPr>
        <p:sp>
          <p:nvSpPr>
            <p:cNvPr id="30" name="Rounded Rectangle 29"/>
            <p:cNvSpPr/>
            <p:nvPr/>
          </p:nvSpPr>
          <p:spPr>
            <a:xfrm>
              <a:off x="3581408" y="2717735"/>
              <a:ext cx="3809982" cy="6068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6"/>
            <p:cNvSpPr/>
            <p:nvPr/>
          </p:nvSpPr>
          <p:spPr>
            <a:xfrm>
              <a:off x="3599181" y="2735508"/>
              <a:ext cx="3774436" cy="571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  <a:latin typeface="Cambria" pitchFamily="18" charset="0"/>
                </a:rPr>
                <a:t>Solar Smart</a:t>
              </a:r>
              <a:endParaRPr lang="en-US" sz="2400" kern="12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7239000" y="3962400"/>
            <a:ext cx="3581400" cy="990577"/>
            <a:chOff x="3581408" y="3429000"/>
            <a:chExt cx="3809982" cy="606817"/>
          </a:xfrm>
        </p:grpSpPr>
        <p:sp>
          <p:nvSpPr>
            <p:cNvPr id="28" name="Rounded Rectangle 27"/>
            <p:cNvSpPr/>
            <p:nvPr/>
          </p:nvSpPr>
          <p:spPr>
            <a:xfrm>
              <a:off x="3581408" y="3429000"/>
              <a:ext cx="3809982" cy="6068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8"/>
            <p:cNvSpPr/>
            <p:nvPr/>
          </p:nvSpPr>
          <p:spPr>
            <a:xfrm>
              <a:off x="3599181" y="3446773"/>
              <a:ext cx="3774436" cy="571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  <a:latin typeface="Cambria" pitchFamily="18" charset="0"/>
                </a:rPr>
                <a:t>Solar Connect</a:t>
              </a:r>
              <a:endParaRPr lang="en-US" sz="2400" kern="12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7239000" y="4601040"/>
            <a:ext cx="3581400" cy="1113962"/>
            <a:chOff x="3581407" y="4056396"/>
            <a:chExt cx="3809982" cy="682401"/>
          </a:xfrm>
        </p:grpSpPr>
        <p:sp>
          <p:nvSpPr>
            <p:cNvPr id="26" name="Rounded Rectangle 25"/>
            <p:cNvSpPr/>
            <p:nvPr/>
          </p:nvSpPr>
          <p:spPr>
            <a:xfrm>
              <a:off x="3581407" y="4131980"/>
              <a:ext cx="3809982" cy="6068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0"/>
            <p:cNvSpPr/>
            <p:nvPr/>
          </p:nvSpPr>
          <p:spPr>
            <a:xfrm>
              <a:off x="3599181" y="4056396"/>
              <a:ext cx="3774436" cy="571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  <a:latin typeface="Cambria" pitchFamily="18" charset="0"/>
                </a:rPr>
                <a:t>Solar Home Lighting System</a:t>
              </a:r>
              <a:endParaRPr lang="en-US" sz="2400" kern="12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9800" y="2971800"/>
            <a:ext cx="8477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6324600"/>
            <a:ext cx="5715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" y="406400"/>
            <a:ext cx="10424160" cy="601133"/>
          </a:xfrm>
        </p:spPr>
        <p:txBody>
          <a:bodyPr>
            <a:noAutofit/>
          </a:bodyPr>
          <a:lstStyle/>
          <a:p>
            <a:pPr algn="ctr"/>
            <a:r>
              <a:rPr lang="en-GB" sz="54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Solid waste management</a:t>
            </a:r>
            <a:endParaRPr lang="en-GB" sz="5400" b="1" cap="all" dirty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40080" y="1706881"/>
            <a:ext cx="9875520" cy="4958211"/>
          </a:xfrm>
          <a:prstGeom prst="rect">
            <a:avLst/>
          </a:prstGeom>
        </p:spPr>
        <p:txBody>
          <a:bodyPr lIns="104498" tIns="52249" rIns="104498" bIns="52249"/>
          <a:lstStyle/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→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Solid waste management a major issue for city!!</a:t>
            </a: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→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Present solid waste  treatment plant at Brahmapuram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located 16.6 km from the centre of the city),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with a capacity of 250 Ton per day.</a:t>
            </a: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→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Not functioning to its full capacity :  </a:t>
            </a:r>
          </a:p>
          <a:p>
            <a:pPr marL="914354" lvl="1" indent="-391866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Machines have developed technical snag</a:t>
            </a:r>
          </a:p>
          <a:p>
            <a:pPr marL="914354" lvl="1" indent="-391866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Cracks have developed in the floor of almost all buildings in the plant.</a:t>
            </a:r>
          </a:p>
          <a:p>
            <a:pPr marL="914354" lvl="1" indent="-391866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Signs of settlement of foundation.</a:t>
            </a:r>
          </a:p>
          <a:p>
            <a:pPr marL="914354" lvl="1" indent="-391866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‘Not in my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backyard’attitude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of the people.</a:t>
            </a: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→"/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Need for an alternative</a:t>
            </a: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→"/>
            </a:pP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391866" indent="-391866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10972800" cy="73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WASTE TO ENERGY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6762"/>
            <a:ext cx="10844188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48"/>
          <p:cNvSpPr>
            <a:spLocks/>
          </p:cNvSpPr>
          <p:nvPr/>
        </p:nvSpPr>
        <p:spPr bwMode="auto">
          <a:xfrm>
            <a:off x="1676400" y="4652962"/>
            <a:ext cx="1737360" cy="406400"/>
          </a:xfrm>
          <a:prstGeom prst="borderCallout2">
            <a:avLst>
              <a:gd name="adj1" fmla="val 15000"/>
              <a:gd name="adj2" fmla="val 104000"/>
              <a:gd name="adj3" fmla="val 15000"/>
              <a:gd name="adj4" fmla="val 112417"/>
              <a:gd name="adj5" fmla="val 97672"/>
              <a:gd name="adj6" fmla="val 132345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498" tIns="52249" rIns="104498" bIns="52249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Times"/>
              </a:rPr>
              <a:t>Kochi City</a:t>
            </a:r>
            <a:endParaRPr lang="en-US" sz="1800" b="1" dirty="0">
              <a:solidFill>
                <a:schemeClr val="bg1"/>
              </a:solidFill>
              <a:latin typeface="Time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00400" y="4881562"/>
            <a:ext cx="1066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88720" y="-140538"/>
            <a:ext cx="8997696" cy="601133"/>
          </a:xfrm>
          <a:prstGeom prst="rect">
            <a:avLst/>
          </a:prstGeom>
        </p:spPr>
        <p:txBody>
          <a:bodyPr lIns="104498" tIns="52249" rIns="104498" bIns="52249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GB" sz="41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KOCHI – The locational map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77280"/>
            <a:ext cx="10972800" cy="936515"/>
          </a:xfrm>
          <a:prstGeom prst="rect">
            <a:avLst/>
          </a:prstGeom>
          <a:solidFill>
            <a:srgbClr val="002060"/>
          </a:solidFill>
        </p:spPr>
        <p:txBody>
          <a:bodyPr wrap="square" lIns="104498" tIns="52249" rIns="104498" bIns="52249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en-US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project fully supported by the Kochi Municipal Corporation, State Government and the Government of India.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57201" y="406400"/>
            <a:ext cx="9835844" cy="581083"/>
          </a:xfrm>
          <a:prstGeom prst="rect">
            <a:avLst/>
          </a:prstGeom>
        </p:spPr>
        <p:txBody>
          <a:bodyPr lIns="104498" tIns="52249" rIns="104498" bIns="52249"/>
          <a:lstStyle/>
          <a:p>
            <a:pPr marL="391866" indent="-391866" algn="ctr">
              <a:spcBef>
                <a:spcPct val="20000"/>
              </a:spcBef>
              <a:defRPr/>
            </a:pPr>
            <a:r>
              <a:rPr lang="en-US" sz="32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ambria" pitchFamily="18" charset="0"/>
                <a:ea typeface="+mj-ea"/>
                <a:cs typeface="+mj-cs"/>
              </a:rPr>
              <a:t>Waste to Energy plant</a:t>
            </a:r>
            <a:endParaRPr lang="en-US" sz="3200" b="1" cap="all" dirty="0">
              <a:effectLst>
                <a:reflection blurRad="12700" stA="48000" endA="300" endPos="55000" dir="5400000" sy="-90000" algn="bl" rotWithShape="0"/>
              </a:effectLst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300481"/>
            <a:ext cx="10149840" cy="3761904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→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New plant will have capacity to process 800 tones of waste daily.</a:t>
            </a: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→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Waste is heated at 900-1,000 degree Celsius to produce energy (pollution free) [GASIFICATION]</a:t>
            </a: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→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As many as 8 MW energy can be generated by the plant.</a:t>
            </a: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→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Technology uses minimal energy with effective drying through eco-friendly patented natural process.</a:t>
            </a:r>
          </a:p>
          <a:p>
            <a:pPr marL="391866" indent="-391866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→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Power generated from the MSW will be purchased by Kerala State Electricity Board (KSEB)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" y="1280160"/>
            <a:ext cx="996696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548641" y="394278"/>
            <a:ext cx="9835844" cy="581083"/>
          </a:xfrm>
          <a:prstGeom prst="rect">
            <a:avLst/>
          </a:prstGeom>
        </p:spPr>
        <p:txBody>
          <a:bodyPr lIns="104498" tIns="52249" rIns="104498" bIns="52249"/>
          <a:lstStyle/>
          <a:p>
            <a:pPr marL="391866" indent="-391866" algn="ctr">
              <a:spcBef>
                <a:spcPct val="20000"/>
              </a:spcBef>
              <a:defRPr/>
            </a:pPr>
            <a:r>
              <a:rPr lang="en-US" sz="2700" dirty="0" smtClean="0"/>
              <a:t> </a:t>
            </a:r>
            <a:r>
              <a:rPr lang="en-US" sz="32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ambria" pitchFamily="18" charset="0"/>
                <a:ea typeface="+mj-ea"/>
                <a:cs typeface="+mj-cs"/>
              </a:rPr>
              <a:t>Proposed Waste to Energy plant</a:t>
            </a:r>
            <a:endParaRPr lang="en-US" sz="3200" b="1" cap="all" dirty="0">
              <a:effectLst>
                <a:reflection blurRad="12700" stA="48000" endA="300" endPos="55000" dir="5400000" sy="-90000" algn="bl" rotWithShape="0"/>
              </a:effectLst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 result for Broadway market, cochi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96F87"/>
              </a:clrFrom>
              <a:clrTo>
                <a:srgbClr val="796F8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300" y="253999"/>
            <a:ext cx="10858500" cy="69088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5943600"/>
            <a:ext cx="10972800" cy="7467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SUSTAINABLE DEVELOPMENT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762000" y="2011680"/>
            <a:ext cx="2987040" cy="217932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ADAPT</a:t>
            </a:r>
            <a:endParaRPr lang="en-US" sz="3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4038600" y="1981201"/>
            <a:ext cx="2987040" cy="2179320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THRIVE</a:t>
            </a:r>
            <a:endParaRPr lang="en-US" sz="3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7376160" y="1981201"/>
            <a:ext cx="2987040" cy="217932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EMBED</a:t>
            </a:r>
            <a:endParaRPr lang="en-US" sz="3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2514600" y="685801"/>
            <a:ext cx="5999480" cy="1023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 URBANIZATION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7400" y="4236721"/>
            <a:ext cx="6990080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" y="2827371"/>
            <a:ext cx="5908744" cy="255237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952171" y="3"/>
            <a:ext cx="4020630" cy="73151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81760"/>
            <a:ext cx="8961120" cy="30886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Comprehensive Master Plan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City Sanitation Plan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Water Policy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Restoring city’s canal and drainage system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Strict guidelines and building rules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Coastal zone regulation act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Effective waste disposal infrastructure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Awareness Creation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Promoting investment in renewable energy technologies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754819" y="6116320"/>
            <a:ext cx="731520" cy="55595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8098582" cy="812800"/>
          </a:xfrm>
          <a:prstGeom prst="rect">
            <a:avLst/>
          </a:prstGeom>
        </p:spPr>
        <p:txBody>
          <a:bodyPr vert="horz" lIns="104498" tIns="52249" rIns="104498" bIns="52249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Related Initiatives Taken By Kochi</a:t>
            </a:r>
            <a:endParaRPr lang="en-US" sz="2400" b="1" cap="all" dirty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Photo0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9049" y="367579"/>
            <a:ext cx="2834640" cy="1950720"/>
          </a:xfrm>
          <a:prstGeom prst="rect">
            <a:avLst/>
          </a:prstGeom>
        </p:spPr>
      </p:pic>
      <p:pic>
        <p:nvPicPr>
          <p:cNvPr id="6" name="Picture 5" descr="_WATER_BODIES_1_1440440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363" y="2536667"/>
            <a:ext cx="2905608" cy="1950719"/>
          </a:xfrm>
          <a:prstGeom prst="rect">
            <a:avLst/>
          </a:prstGeom>
        </p:spPr>
      </p:pic>
      <p:pic>
        <p:nvPicPr>
          <p:cNvPr id="8" name="Picture 7" descr="solar.jpg"/>
          <p:cNvPicPr>
            <a:picLocks noChangeAspect="1"/>
          </p:cNvPicPr>
          <p:nvPr/>
        </p:nvPicPr>
        <p:blipFill>
          <a:blip r:embed="rId6"/>
          <a:srcRect t="4798" b="15355"/>
          <a:stretch>
            <a:fillRect/>
          </a:stretch>
        </p:blipFill>
        <p:spPr>
          <a:xfrm>
            <a:off x="7547214" y="4720305"/>
            <a:ext cx="2905607" cy="1950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304800"/>
            <a:ext cx="109728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320" y="806734"/>
            <a:ext cx="10241280" cy="10566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          In Kochi, we are incorporating Sustainability in our……..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3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4095489" y="2895600"/>
            <a:ext cx="3048000" cy="2667000"/>
            <a:chOff x="0" y="30544"/>
            <a:chExt cx="2016019" cy="2016019"/>
          </a:xfrm>
          <a:solidFill>
            <a:srgbClr val="CC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Oval 19"/>
            <p:cNvSpPr/>
            <p:nvPr/>
          </p:nvSpPr>
          <p:spPr>
            <a:xfrm>
              <a:off x="0" y="30544"/>
              <a:ext cx="2016019" cy="20160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295239" y="325783"/>
              <a:ext cx="1425541" cy="14255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10667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Implementation</a:t>
              </a:r>
              <a:endPara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6762489" y="1371600"/>
            <a:ext cx="2991116" cy="2629674"/>
            <a:chOff x="0" y="30544"/>
            <a:chExt cx="2016019" cy="2016019"/>
          </a:xfrm>
          <a:solidFill>
            <a:srgbClr val="66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Oval 22"/>
            <p:cNvSpPr/>
            <p:nvPr/>
          </p:nvSpPr>
          <p:spPr>
            <a:xfrm>
              <a:off x="0" y="30544"/>
              <a:ext cx="2016019" cy="20160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295239" y="325783"/>
              <a:ext cx="1425541" cy="14255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10667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Strategies</a:t>
              </a:r>
              <a:endPara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1276089" y="4343400"/>
            <a:ext cx="2971800" cy="2438400"/>
            <a:chOff x="0" y="30544"/>
            <a:chExt cx="2016019" cy="2016019"/>
          </a:xfrm>
          <a:solidFill>
            <a:srgbClr val="CC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Oval 25"/>
            <p:cNvSpPr/>
            <p:nvPr/>
          </p:nvSpPr>
          <p:spPr>
            <a:xfrm>
              <a:off x="0" y="30544"/>
              <a:ext cx="2016019" cy="20160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295239" y="325783"/>
              <a:ext cx="1425541" cy="14255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10667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Policies</a:t>
              </a:r>
              <a:endPara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838689" y="4419600"/>
            <a:ext cx="2991111" cy="2590149"/>
            <a:chOff x="0" y="30544"/>
            <a:chExt cx="2016019" cy="2016019"/>
          </a:xfrm>
          <a:solidFill>
            <a:srgbClr val="FF99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Oval 28"/>
            <p:cNvSpPr/>
            <p:nvPr/>
          </p:nvSpPr>
          <p:spPr>
            <a:xfrm>
              <a:off x="0" y="30544"/>
              <a:ext cx="2016019" cy="20160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295239" y="325783"/>
              <a:ext cx="1425541" cy="14255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10667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Goals</a:t>
              </a:r>
              <a:endPara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1504689" y="1371600"/>
            <a:ext cx="2991111" cy="2590149"/>
            <a:chOff x="0" y="30544"/>
            <a:chExt cx="2016019" cy="2016019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Oval 16"/>
            <p:cNvSpPr/>
            <p:nvPr/>
          </p:nvSpPr>
          <p:spPr>
            <a:xfrm>
              <a:off x="0" y="30544"/>
              <a:ext cx="2016019" cy="20160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295239" y="325783"/>
              <a:ext cx="1425541" cy="14255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10667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Vision</a:t>
              </a:r>
              <a:endPara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 advClick="0"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quartesian.com/images/mission.jpg"/>
          <p:cNvPicPr>
            <a:picLocks noChangeAspect="1" noChangeArrowheads="1"/>
          </p:cNvPicPr>
          <p:nvPr/>
        </p:nvPicPr>
        <p:blipFill>
          <a:blip r:embed="rId2">
            <a:lum bright="89000" contrast="-70000"/>
          </a:blip>
          <a:srcRect/>
          <a:stretch>
            <a:fillRect/>
          </a:stretch>
        </p:blipFill>
        <p:spPr bwMode="auto">
          <a:xfrm>
            <a:off x="0" y="990600"/>
            <a:ext cx="10972800" cy="63246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972800" cy="9906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sz="44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Our mission </a:t>
            </a:r>
            <a:endParaRPr lang="en-US" sz="4400" b="1" cap="all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529101"/>
            <a:ext cx="9525000" cy="4714240"/>
          </a:xfrm>
          <a:prstGeom prst="rect">
            <a:avLst/>
          </a:prstGeom>
        </p:spPr>
        <p:txBody>
          <a:bodyPr vert="horz" lIns="104498" tIns="52249" rIns="104498" bIns="52249" rtlCol="0">
            <a:noAutofit/>
          </a:bodyPr>
          <a:lstStyle/>
          <a:p>
            <a:pPr marL="914354" lvl="1" indent="-391866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354" lvl="1" indent="-391866"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To have effective strategy and projects for climate change impact mitigation</a:t>
            </a:r>
          </a:p>
          <a:p>
            <a:pPr marL="914354" lvl="1" indent="-391866"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To have transportation facility of International standards</a:t>
            </a:r>
          </a:p>
          <a:p>
            <a:pPr marL="914354" lvl="1" indent="-391866"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To have waste to energy plant.</a:t>
            </a:r>
          </a:p>
          <a:p>
            <a:pPr marL="914354" lvl="1" indent="-391866"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For the completion of urban infrastructure improvement programmes in a time bound manner</a:t>
            </a:r>
          </a:p>
          <a:p>
            <a:pPr marL="914354" lvl="1" indent="-391866"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To make Kochi a place assuring benefits of development to all sections of society</a:t>
            </a:r>
          </a:p>
          <a:p>
            <a:pPr marL="914354" lvl="1" indent="-391866"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To make the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city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ideal  place of good quality of life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for the people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914354" lvl="1" indent="-391866">
              <a:lnSpc>
                <a:spcPct val="150000"/>
              </a:lnSpc>
              <a:spcBef>
                <a:spcPct val="20000"/>
              </a:spcBef>
              <a:buSzPct val="45000"/>
              <a:buFont typeface="Wingdings" pitchFamily="2" charset="2"/>
              <a:buChar char="§"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91866" indent="-391866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content.fmaa1-2.fna.fbcdn.net/v/t1.0-9/12744748_1694135277496460_1873284214281590606_n.jpg?oh=6537d3a4c2f782ca1ee81c3e2f792a34&amp;oe=58D428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10972800" cy="4191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17825" y="252250"/>
            <a:ext cx="7615646" cy="874960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algn="ctr"/>
            <a:r>
              <a:rPr lang="en-US" sz="5000" b="1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Thank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895600"/>
            <a:ext cx="10972800" cy="14597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104498" tIns="52249" rIns="104498" bIns="52249" rtlCol="0">
            <a:spAutoFit/>
          </a:bodyPr>
          <a:lstStyle/>
          <a:p>
            <a:pPr algn="just"/>
            <a:r>
              <a:rPr lang="en-IN" b="1" dirty="0" smtClean="0">
                <a:solidFill>
                  <a:schemeClr val="bg1"/>
                </a:solidFill>
              </a:rPr>
              <a:t>														</a:t>
            </a:r>
            <a:r>
              <a:rPr lang="en-I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Rajan Chedambath</a:t>
            </a:r>
          </a:p>
          <a:p>
            <a:pPr algn="just"/>
            <a:r>
              <a:rPr lang="en-IN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                    </a:t>
            </a:r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Director</a:t>
            </a:r>
          </a:p>
          <a:p>
            <a:pPr algn="just"/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		   Centre for Heritage, Environment and  Development</a:t>
            </a:r>
            <a:endParaRPr lang="en-IN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en-IN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838200" y="1447800"/>
            <a:ext cx="8610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0575" lvl="3" indent="-4318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Topography -  1.5 m above MSL ; </a:t>
            </a:r>
          </a:p>
          <a:p>
            <a:pPr marL="2060575" lvl="3" indent="-431800">
              <a:buFont typeface="Arial" pitchFamily="34" charset="0"/>
              <a:buChar char="•"/>
            </a:pPr>
            <a:r>
              <a:rPr lang="en-GB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Urban Agglomeration -Population :– 12,52,000;</a:t>
            </a:r>
          </a:p>
          <a:p>
            <a:pPr marL="2060575" lvl="3" indent="-431800">
              <a:buFont typeface="Arial" pitchFamily="34" charset="0"/>
              <a:buChar char="•"/>
            </a:pPr>
            <a:r>
              <a:rPr lang="en-GB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Area: 330 sq.km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060575" lvl="3" indent="-4318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Central city -</a:t>
            </a:r>
            <a:r>
              <a:rPr lang="en-GB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Population – 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6,55,697</a:t>
            </a:r>
            <a:r>
              <a:rPr lang="en-GB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Area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:- 94.88 sq.km ,</a:t>
            </a:r>
          </a:p>
          <a:p>
            <a:pPr marL="2060575" lvl="3" indent="-4318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Located between 76</a:t>
            </a:r>
            <a:r>
              <a:rPr lang="en-US" sz="2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14’ and 76</a:t>
            </a:r>
            <a:r>
              <a:rPr lang="en-US" sz="2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21’ East longitude and  9</a:t>
            </a:r>
            <a:r>
              <a:rPr lang="en-US" sz="2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52’ and 10</a:t>
            </a:r>
            <a:r>
              <a:rPr lang="en-US" sz="2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1’  North Latitude.</a:t>
            </a:r>
          </a:p>
          <a:p>
            <a:endParaRPr lang="en-US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1188720" y="160867"/>
            <a:ext cx="8997696" cy="601133"/>
          </a:xfrm>
          <a:prstGeom prst="rect">
            <a:avLst/>
          </a:prstGeom>
        </p:spPr>
        <p:txBody>
          <a:bodyPr lIns="104498" tIns="52249" rIns="104498" bIns="52249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GB" sz="4100" b="1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CITY PROFILE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Image result for kochi city n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240327"/>
            <a:ext cx="2247786" cy="2098144"/>
          </a:xfrm>
          <a:prstGeom prst="rect">
            <a:avLst/>
          </a:prstGeom>
          <a:noFill/>
        </p:spPr>
      </p:pic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269" y="232926"/>
            <a:ext cx="6781190" cy="601133"/>
          </a:xfrm>
        </p:spPr>
        <p:txBody>
          <a:bodyPr>
            <a:noAutofit/>
          </a:bodyPr>
          <a:lstStyle/>
          <a:p>
            <a:pPr algn="ctr"/>
            <a:r>
              <a:rPr lang="en-GB" sz="41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KOCHI</a:t>
            </a:r>
            <a:endParaRPr lang="en-GB" sz="4100" b="1" cap="all" dirty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>
          <a:xfrm>
            <a:off x="2505732" y="1033591"/>
            <a:ext cx="6018661" cy="50806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Commercial Capital of the State of Kerala , in South India</a:t>
            </a:r>
          </a:p>
          <a:p>
            <a:pPr algn="just"/>
            <a:r>
              <a:rPr lang="en-GB" sz="2500" dirty="0" smtClean="0">
                <a:latin typeface="Times New Roman" pitchFamily="18" charset="0"/>
                <a:cs typeface="Times New Roman" pitchFamily="18" charset="0"/>
              </a:rPr>
              <a:t>Has a strong deep water economy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500" dirty="0" smtClean="0">
                <a:latin typeface="Times New Roman" pitchFamily="18" charset="0"/>
                <a:cs typeface="Times New Roman" pitchFamily="18" charset="0"/>
              </a:rPr>
              <a:t>2nd most important port city on the western coast of India </a:t>
            </a:r>
          </a:p>
          <a:p>
            <a:pPr algn="just"/>
            <a:r>
              <a:rPr lang="en-GB" sz="2500" dirty="0" smtClean="0">
                <a:latin typeface="Times New Roman" pitchFamily="18" charset="0"/>
                <a:cs typeface="Times New Roman" pitchFamily="18" charset="0"/>
              </a:rPr>
              <a:t>Emerging hub port to become gateway to South East Asia.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“Water Based City” retaining the environmental characteristics of the network of canals and backwaters.</a:t>
            </a:r>
          </a:p>
          <a:p>
            <a:pPr algn="just"/>
            <a:r>
              <a:rPr lang="en-GB" sz="2500" dirty="0" smtClean="0">
                <a:latin typeface="Times New Roman" pitchFamily="18" charset="0"/>
                <a:cs typeface="Times New Roman" pitchFamily="18" charset="0"/>
              </a:rPr>
              <a:t>Has 48km of waterfront with development potential for commerce and tourism .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Convergence of all modes of transport.</a:t>
            </a:r>
          </a:p>
          <a:p>
            <a:pPr algn="just"/>
            <a:r>
              <a:rPr lang="en-GB" sz="2500" dirty="0" smtClean="0">
                <a:latin typeface="Times New Roman" pitchFamily="18" charset="0"/>
                <a:cs typeface="Times New Roman" pitchFamily="18" charset="0"/>
              </a:rPr>
              <a:t>High quality educational and medical facilities.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City which is an IT Hub with optical fiber connectivity </a:t>
            </a:r>
          </a:p>
          <a:p>
            <a:pPr algn="just"/>
            <a:r>
              <a:rPr lang="en-GB" sz="2500" dirty="0" smtClean="0">
                <a:latin typeface="Times New Roman" pitchFamily="18" charset="0"/>
                <a:cs typeface="Times New Roman" pitchFamily="18" charset="0"/>
              </a:rPr>
              <a:t>Heritage City with development aspirations and pressures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 tourist destination.</a:t>
            </a:r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en-GB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" y="6379561"/>
            <a:ext cx="10972799" cy="936515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126994" indent="5443" algn="just">
              <a:tabLst>
                <a:tab pos="126994" algn="l"/>
              </a:tabLst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VISION    - ‘An economically productive, effective and egalitarian metropolis which will provide to all sections of society the desired level of services and attract worldwide attention as a preferred destination for Health care, Heritage, Tourism, IT and Port based services’.</a:t>
            </a:r>
          </a:p>
        </p:txBody>
      </p:sp>
      <p:pic>
        <p:nvPicPr>
          <p:cNvPr id="8" name="Picture 2" descr="https://upload.wikimedia.org/wikipedia/commons/f/f1/Marine_Drive_Kochi_Ernakulam_Kera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9" y="0"/>
            <a:ext cx="2241847" cy="2245361"/>
          </a:xfrm>
          <a:prstGeom prst="rect">
            <a:avLst/>
          </a:prstGeom>
          <a:noFill/>
        </p:spPr>
      </p:pic>
      <p:pic>
        <p:nvPicPr>
          <p:cNvPr id="9" name="Picture 8" descr="2102850816_0fb622a77d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990498"/>
            <a:ext cx="2260068" cy="2153920"/>
          </a:xfrm>
          <a:prstGeom prst="rect">
            <a:avLst/>
          </a:prstGeom>
        </p:spPr>
      </p:pic>
      <p:pic>
        <p:nvPicPr>
          <p:cNvPr id="10" name="Picture Placeholder 4" descr="Kochi_International_Marina,_Bolgatty_Island,_Kerala,_India.jpg"/>
          <p:cNvPicPr>
            <a:picLocks noChangeAspect="1"/>
          </p:cNvPicPr>
          <p:nvPr/>
        </p:nvPicPr>
        <p:blipFill>
          <a:blip r:embed="rId6"/>
          <a:srcRect l="5556" r="5556"/>
          <a:stretch>
            <a:fillRect/>
          </a:stretch>
        </p:blipFill>
        <p:spPr>
          <a:xfrm>
            <a:off x="8831467" y="2215564"/>
            <a:ext cx="2141333" cy="1846010"/>
          </a:xfrm>
          <a:prstGeom prst="rect">
            <a:avLst/>
          </a:prstGeom>
        </p:spPr>
      </p:pic>
      <p:pic>
        <p:nvPicPr>
          <p:cNvPr id="12296" name="Picture 8" descr="Image result for kochi city nigh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38180" y="1"/>
            <a:ext cx="2134620" cy="2227314"/>
          </a:xfrm>
          <a:prstGeom prst="rect">
            <a:avLst/>
          </a:prstGeom>
          <a:noFill/>
        </p:spPr>
      </p:pic>
      <p:pic>
        <p:nvPicPr>
          <p:cNvPr id="12300" name="Picture 12" descr="Image result for Cochi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19184" y="4041204"/>
            <a:ext cx="2153616" cy="20651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09861" y="574680"/>
            <a:ext cx="5685498" cy="601133"/>
          </a:xfrm>
          <a:prstGeom prst="rect">
            <a:avLst/>
          </a:prstGeom>
        </p:spPr>
        <p:txBody>
          <a:bodyPr lIns="104498" tIns="52249" rIns="104498" bIns="52249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1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GROWTH TRIGGERS</a:t>
            </a:r>
            <a:endParaRPr lang="en-GB" sz="4100" b="1" cap="all" dirty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7520" y="1463040"/>
            <a:ext cx="5399179" cy="38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52" tIns="53483" rIns="102852" bIns="53483"/>
          <a:lstStyle/>
          <a:p>
            <a:pPr marL="391866" indent="-391866" algn="just">
              <a:spcBef>
                <a:spcPct val="2000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GB" sz="1900" dirty="0">
                <a:latin typeface="Times New Roman" pitchFamily="18" charset="0"/>
                <a:cs typeface="Times New Roman" pitchFamily="18" charset="0"/>
              </a:rPr>
              <a:t>Container Transhipment Terminal</a:t>
            </a:r>
          </a:p>
          <a:p>
            <a:pPr marL="391866" indent="-391866" algn="just">
              <a:spcBef>
                <a:spcPct val="2000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GB" sz="1900" dirty="0">
                <a:latin typeface="Times New Roman" pitchFamily="18" charset="0"/>
                <a:cs typeface="Times New Roman" pitchFamily="18" charset="0"/>
              </a:rPr>
              <a:t>LNG Terminal</a:t>
            </a:r>
          </a:p>
          <a:p>
            <a:pPr marL="391866" indent="-391866" algn="just">
              <a:spcBef>
                <a:spcPct val="2000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Bunkering Terminal</a:t>
            </a:r>
          </a:p>
          <a:p>
            <a:pPr marL="391866" indent="-391866" algn="just">
              <a:spcBef>
                <a:spcPct val="2000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Ship </a:t>
            </a:r>
            <a:r>
              <a:rPr lang="en-GB" sz="1900" dirty="0">
                <a:latin typeface="Times New Roman" pitchFamily="18" charset="0"/>
                <a:cs typeface="Times New Roman" pitchFamily="18" charset="0"/>
              </a:rPr>
              <a:t>repair facilities</a:t>
            </a:r>
          </a:p>
          <a:p>
            <a:pPr marL="391866" indent="-391866" algn="just">
              <a:spcBef>
                <a:spcPct val="2000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GB" sz="1900" dirty="0">
                <a:latin typeface="Times New Roman" pitchFamily="18" charset="0"/>
                <a:cs typeface="Times New Roman" pitchFamily="18" charset="0"/>
              </a:rPr>
              <a:t>&amp; ITES 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centres, IT Smart City </a:t>
            </a:r>
          </a:p>
          <a:p>
            <a:pPr marL="391866" indent="-391866" algn="just">
              <a:spcBef>
                <a:spcPct val="2000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Special economic zones</a:t>
            </a:r>
          </a:p>
          <a:p>
            <a:pPr marL="391866" indent="-391866" algn="just">
              <a:spcBef>
                <a:spcPct val="2000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Backwater </a:t>
            </a:r>
            <a:r>
              <a:rPr lang="en-GB" sz="1900" dirty="0">
                <a:latin typeface="Times New Roman" pitchFamily="18" charset="0"/>
                <a:cs typeface="Times New Roman" pitchFamily="18" charset="0"/>
              </a:rPr>
              <a:t>and Heritage Tourism 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potential</a:t>
            </a:r>
          </a:p>
          <a:p>
            <a:pPr marL="391866" indent="-391866" algn="just">
              <a:spcBef>
                <a:spcPct val="2000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Metro Rail </a:t>
            </a:r>
          </a:p>
          <a:p>
            <a:pPr marL="391866" indent="-391866" algn="just">
              <a:spcBef>
                <a:spcPct val="2000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Water Metro Project</a:t>
            </a:r>
          </a:p>
          <a:p>
            <a:pPr marL="391866" indent="-391866" algn="just">
              <a:spcBef>
                <a:spcPct val="2000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Smart Cities Project</a:t>
            </a:r>
          </a:p>
          <a:p>
            <a:pPr marL="4702393" lvl="8" indent="-522488">
              <a:spcBef>
                <a:spcPct val="20000"/>
              </a:spcBef>
              <a:buFontTx/>
              <a:buChar char="•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4702393" lvl="8" indent="-522488">
              <a:spcBef>
                <a:spcPct val="20000"/>
              </a:spcBef>
              <a:buFontTx/>
              <a:buChar char="•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4702393" lvl="8" indent="-522488">
              <a:spcBef>
                <a:spcPct val="20000"/>
              </a:spcBef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sagarsandesh.in/wp-content/uploads/2012/09/Vallarpadam-Terminal-IC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2336" y="149764"/>
            <a:ext cx="2150442" cy="1868475"/>
          </a:xfrm>
          <a:prstGeom prst="rect">
            <a:avLst/>
          </a:prstGeom>
          <a:noFill/>
        </p:spPr>
      </p:pic>
      <p:pic>
        <p:nvPicPr>
          <p:cNvPr id="23556" name="Picture 4" descr="http://dd508hmafkqws.cloudfront.net/sites/default/files/LNG_0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2337" y="2033710"/>
            <a:ext cx="2161806" cy="1736458"/>
          </a:xfrm>
          <a:prstGeom prst="rect">
            <a:avLst/>
          </a:prstGeom>
          <a:noFill/>
        </p:spPr>
      </p:pic>
      <p:pic>
        <p:nvPicPr>
          <p:cNvPr id="23558" name="Picture 6" descr="http://photos.wikimapia.org/p/00/02/64/21/81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85712" y="3828654"/>
            <a:ext cx="2143907" cy="1616480"/>
          </a:xfrm>
          <a:prstGeom prst="rect">
            <a:avLst/>
          </a:prstGeom>
          <a:noFill/>
        </p:spPr>
      </p:pic>
      <p:pic>
        <p:nvPicPr>
          <p:cNvPr id="23560" name="Picture 8" descr="http://media.newindianexpress.com/METROOO.jpg/2015/02/25/article2686675.ece/alternates/w620/METROO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82336" y="5513986"/>
            <a:ext cx="2161806" cy="1650881"/>
          </a:xfrm>
          <a:prstGeom prst="rect">
            <a:avLst/>
          </a:prstGeom>
          <a:noFill/>
        </p:spPr>
      </p:pic>
      <p:pic>
        <p:nvPicPr>
          <p:cNvPr id="9" name="Picture 6" descr="http://photos.wikimapia.org/p/00/02/64/21/81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85604" y="3785638"/>
            <a:ext cx="2143907" cy="1616480"/>
          </a:xfrm>
          <a:prstGeom prst="rect">
            <a:avLst/>
          </a:prstGeom>
          <a:noFill/>
        </p:spPr>
      </p:pic>
      <p:pic>
        <p:nvPicPr>
          <p:cNvPr id="10" name="Picture 8" descr="http://media.newindianexpress.com/METROOO.jpg/2015/02/25/article2686675.ece/alternates/w620/METROO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82228" y="5470970"/>
            <a:ext cx="2161806" cy="1650881"/>
          </a:xfrm>
          <a:prstGeom prst="rect">
            <a:avLst/>
          </a:prstGeom>
          <a:noFill/>
        </p:spPr>
      </p:pic>
      <p:pic>
        <p:nvPicPr>
          <p:cNvPr id="13" name="Picture 12" descr="General-view-of-the-city,-Cochin-(kochi),-Kerala,-South-Ind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2859" y="1"/>
            <a:ext cx="2439402" cy="18135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29692" y="6339840"/>
            <a:ext cx="6335486" cy="1075015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126994" indent="5443" algn="just">
              <a:tabLst>
                <a:tab pos="126994" algn="l"/>
              </a:tabLst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MISSION – 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To  serve the citizens through quality service, innovation and leadership for today and future.</a:t>
            </a:r>
            <a:endParaRPr lang="en-US" b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16" name="Picture 2" descr="Image result for places to see in cochi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255298"/>
            <a:ext cx="2444314" cy="2059902"/>
          </a:xfrm>
          <a:prstGeom prst="rect">
            <a:avLst/>
          </a:prstGeom>
          <a:noFill/>
        </p:spPr>
      </p:pic>
      <p:pic>
        <p:nvPicPr>
          <p:cNvPr id="17" name="Picture 4" descr="Image result for places to see in cochi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" y="3479268"/>
            <a:ext cx="2456597" cy="1847326"/>
          </a:xfrm>
          <a:prstGeom prst="rect">
            <a:avLst/>
          </a:prstGeom>
          <a:noFill/>
        </p:spPr>
      </p:pic>
      <p:pic>
        <p:nvPicPr>
          <p:cNvPr id="18" name="Picture 6" descr="Image result for paradesi synagogu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" y="1805146"/>
            <a:ext cx="2444314" cy="17177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28600"/>
            <a:ext cx="7140248" cy="96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52" tIns="53483" rIns="102852" bIns="53483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41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Urban challenges</a:t>
            </a:r>
            <a:endParaRPr lang="en-GB" sz="4100" b="1" cap="all" dirty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9062" y="1478280"/>
            <a:ext cx="4520138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52" tIns="53483" rIns="102852" bIns="53483"/>
          <a:lstStyle/>
          <a:p>
            <a:pPr marL="522488" indent="-522488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Climate Change</a:t>
            </a:r>
          </a:p>
          <a:p>
            <a:pPr marL="522488" indent="-522488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Sea-Level rise</a:t>
            </a:r>
          </a:p>
          <a:p>
            <a:pPr marL="522488" indent="-522488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Blocked canals and waterways leading to floods</a:t>
            </a:r>
          </a:p>
          <a:p>
            <a:pPr marL="522488" indent="-522488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in number of vehicles @ 70 % per decade compared to the population growth @ 9 % per decade</a:t>
            </a:r>
          </a:p>
          <a:p>
            <a:pPr marL="522488" indent="-522488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Congested roads</a:t>
            </a:r>
          </a:p>
          <a:p>
            <a:pPr marL="522488" indent="-522488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Poorly managed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public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transport</a:t>
            </a:r>
          </a:p>
          <a:p>
            <a:pPr marL="522488" indent="-522488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Water pollution</a:t>
            </a:r>
          </a:p>
          <a:p>
            <a:pPr marL="522488" indent="-522488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Waste Management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522488" indent="-522488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Lack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of proper sewerage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 marL="522488" indent="-522488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Depleting conventional energy sources.</a:t>
            </a:r>
          </a:p>
          <a:p>
            <a:pPr marL="522488" indent="-522488" algn="just">
              <a:spcBef>
                <a:spcPct val="20000"/>
              </a:spcBef>
              <a:buClr>
                <a:srgbClr val="002060"/>
              </a:buClr>
              <a:buSzPct val="100000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endParaRPr lang="en-GB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522488" indent="-522488" algn="just">
              <a:spcBef>
                <a:spcPct val="20000"/>
              </a:spcBef>
              <a:buClr>
                <a:srgbClr val="002060"/>
              </a:buClr>
              <a:buSzPct val="100000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endParaRPr lang="en-GB" sz="2300" dirty="0">
              <a:latin typeface="Times New Roman" pitchFamily="18" charset="0"/>
              <a:cs typeface="Times New Roman" pitchFamily="18" charset="0"/>
            </a:endParaRPr>
          </a:p>
          <a:p>
            <a:pPr marL="522488" indent="-522488">
              <a:spcBef>
                <a:spcPct val="20000"/>
              </a:spcBef>
              <a:buFont typeface="Wingdings" pitchFamily="2" charset="2"/>
              <a:buChar char="q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522488" indent="-522488">
              <a:spcBef>
                <a:spcPct val="20000"/>
              </a:spcBef>
              <a:buFont typeface="Wingdings" pitchFamily="2" charset="2"/>
              <a:buChar char="q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endParaRPr lang="en-GB" sz="3700" dirty="0">
              <a:latin typeface="Times New Roman" pitchFamily="18" charset="0"/>
              <a:cs typeface="Times New Roman" pitchFamily="18" charset="0"/>
            </a:endParaRPr>
          </a:p>
          <a:p>
            <a:pPr marL="522488" indent="-522488">
              <a:spcBef>
                <a:spcPct val="20000"/>
              </a:spcBef>
              <a:buFont typeface="Wingdings" pitchFamily="2" charset="2"/>
              <a:buChar char="q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endParaRPr lang="en-GB" sz="3700" dirty="0">
              <a:latin typeface="Times New Roman" pitchFamily="18" charset="0"/>
              <a:cs typeface="Times New Roman" pitchFamily="18" charset="0"/>
            </a:endParaRPr>
          </a:p>
          <a:p>
            <a:pPr marL="522488" indent="-522488">
              <a:spcBef>
                <a:spcPct val="20000"/>
              </a:spcBef>
              <a:buFont typeface="Wingdings" pitchFamily="2" charset="2"/>
              <a:buChar char="q"/>
              <a:tabLst>
                <a:tab pos="1041348" algn="l"/>
                <a:tab pos="2086324" algn="l"/>
                <a:tab pos="3131301" algn="l"/>
                <a:tab pos="4176277" algn="l"/>
                <a:tab pos="5221253" algn="l"/>
                <a:tab pos="6266230" algn="l"/>
                <a:tab pos="7311206" algn="l"/>
                <a:tab pos="8356182" algn="l"/>
                <a:tab pos="9401158" algn="l"/>
                <a:tab pos="10446135" algn="l"/>
                <a:tab pos="11491111" algn="l"/>
              </a:tabLst>
            </a:pPr>
            <a:endParaRPr lang="en-GB" sz="3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Image result for cochin marine dr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219200"/>
            <a:ext cx="4428533" cy="40770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400800" y="1548359"/>
            <a:ext cx="4572000" cy="1804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3700" b="1" dirty="0" smtClean="0">
                <a:solidFill>
                  <a:srgbClr val="002060"/>
                </a:solidFill>
                <a:latin typeface="+mj-lt"/>
              </a:rPr>
              <a:t>Key Issues </a:t>
            </a:r>
          </a:p>
          <a:p>
            <a:pPr algn="ctr"/>
            <a:r>
              <a:rPr lang="en-US" sz="4600" b="1" dirty="0" smtClean="0">
                <a:solidFill>
                  <a:srgbClr val="002060"/>
                </a:solidFill>
                <a:latin typeface="Edwardian Script ITC" pitchFamily="66" charset="0"/>
              </a:rPr>
              <a:t>of </a:t>
            </a:r>
          </a:p>
          <a:p>
            <a:pPr algn="ctr"/>
            <a:r>
              <a:rPr lang="en-US" sz="4600" b="1" dirty="0" smtClean="0">
                <a:solidFill>
                  <a:srgbClr val="002060"/>
                </a:solidFill>
                <a:latin typeface="+mj-lt"/>
              </a:rPr>
              <a:t>Kochi</a:t>
            </a:r>
            <a:endParaRPr lang="en-US" sz="4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77000" y="5105400"/>
            <a:ext cx="4495800" cy="2209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marL="914354" lvl="1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Transportation</a:t>
            </a:r>
          </a:p>
          <a:p>
            <a:pPr marL="914354" lvl="1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</a:p>
          <a:p>
            <a:pPr marL="914354" lvl="1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Solid Waste Management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43000" y="1788160"/>
            <a:ext cx="6477000" cy="476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498" tIns="52249" rIns="104498" bIns="52249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Poor road geometric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Uncontrolled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Ribbon development along road side.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Bottlenecks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created by narrow bridges, Rail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crossings, Poor  road  drainage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Lack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of sufficient links between the radial and ring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road.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Lack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of proper road linking the ring roads on the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regional periphery which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can bye pass the urban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region.</a:t>
            </a:r>
          </a:p>
          <a:p>
            <a:pPr lvl="1">
              <a:spcBef>
                <a:spcPct val="50000"/>
              </a:spcBef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data:image/jpeg;base64,/9j/4AAQSkZJRgABAQAAAQABAAD/2wCEAAkGBhQSERUUExQWFRQVGBkYGBgYGRofGBofHBgaGB4fGB0gHSYeGSAjGhwYHy8gIycpLS4sGB4xNTAqNSYrLCkBCQoKDgwOGg8PGiwlHyUsLCwqLCwsKSwqLCwsMCwsLCw0LyosLCwvLCwsLC4sLCwsLSwpLCwsLCwpLCwsLCwsLP/AABEIAMgA8AMBIgACEQEDEQH/xAAbAAACAgMBAAAAAAAAAAAAAAAEBQMGAAECB//EAEQQAAIBAgQDBQMKBAUEAQUAAAECEQMhAAQSMQUiQQYTUWFxMoGRBxQjQpKhscHR8DNScuEVU2KC8RYkQ7JzNERjosL/xAAaAQADAQEBAQAAAAAAAAAAAAAAAQIDBAUG/8QAMhEAAgIBAwIDBgUEAwAAAAAAAAECEQMSITFBUQRhgQUTInHB8DKRobHRFGLh8TRC0v/aAAwDAQACEQMRAD8AqFfhykakcnexWCAI+tEWkna82xx/jL3DMAf5gCre8edsNc3wxBmctRp5pW7zSxquFZabNMq/NuGWCJG+E+e4EYzn/cUv+1cwth3hJgmiNUxaYw0r5IUWxkmaqi2sEQdwTci5g2taMJs/Vc1CDUZQNgCR5k2PU4tZyVPTRK1lcOisxUHkmLMOsC9sd5rs1lSKr98lR0KhQAw72wkrfp+WDZM0UFVibshwtcxmFpVGdi6sUIY6mIElbzYrJte2LhxLs+uSqL3dJiWXkknl0iG1Md5lftYjyfBMtlszQqK7FVAqa0060a4AAkjY3noTiHjvbNyQtQVO8Zm7p7aBTJjQRNmK2PuMiMY5fjxtIc9lRxmq3zmqs0ie6+qw3DASJuIBkztYeGKxx6tqUlQxpo3tEGAdgGYcm8WJ3O2HydoQmY72nRW6qpptLqWYFtWyybbzEg+OFHeOKLZcuTRc6zTJABIPhuIgfDHPgx6X8uDKKtk/DuzzJX7rN0XH0QqBQCzwZANtVi4vg7I5bJie8DpDHlpoCSIIgsSCDefHDD5IUZ+I1WkkLSZCSxJ+rpEkk2Cn0x6xmuCh2ZgEViF5gqFrFv5lPiPhjuat22dUckNNSjfrX0PCsy1MT3SsyAWQj2RuxJm/vA2w1o0MgKdMvQryI1kOSplWgLLjSZg+449XzHZuoVcLXZSwtKUisxuw7vmknFazXydAUwtTMIu5ELu0CLEy0KGsPHDhix8uX6Ee9UZ6ow2fTUyqZV8ggYjK12DEhTri0CV9o3Bkz54gzueyLUahpZNlJUqtQuSFcqSPUxeMW7h/ZGlmARSqtCK1JddNgV1SS4kgmZtMbDwwZxzsjlUytU1GOoF2WWj6UqdKoBAgzEX9cU44ujf5L+DolnlFvVCnxzP/ANHifBnllDqvdqCxJJEkCw+0QY8sNs9nkjmVkYTETrYBRuZ6lhbrfA3Z/gVUVqLV6TpSU6mbUNQhCQQJk80W64umU+Tdc0/e1KjLREEKVYOwKh9QYNEEFR4iG2xzSxapnnNKzzusatRAYOkQARMwTyjyAvbywz7OUJz+UAhia9MySZAVp/AScXLivZgamVHItyjSAtp5DzQC0KJMwNU74pfZCoP8SyoNm79OoO4m3lGL0NcovSWP5Scu78RlFmKSCbDTLMZnx22virlHKaVfWsdYB8LHY802udz4YtnyoACuWLqYFHkM6o1G+/r8Diml9JD021WkCLXOnYk2OrqBuPHCnBu2hSXFdiVskqAatTEQGC3Kk7AwZA+qJtif/DqmoaAzhxpvcmY3AMxaAfywRwImnUNJwtEVedi5CiJIBYm0b2O5iMMc1VrL/wDRUVquZVu6So2kqFHO0hLeyALGGPhjNQk3TElJMWUMxTBVamlGNcd6zQ0IrkkG+4IIgAC+GWZrcKapWC1GJrJ3dKmqPpR3K6GT6qsBFyfE9ThFnmZkArpSR+/+mRZUlUUQpIkXmp1OwxjZGl3ormsqaqgdEpA6ad5A6mFiL2tjaEFDYqMa4JuKVkpM9LUy6WAuLk6VY6ZJvMGPPA4p0ykODJQldDRzDx5eotB92GD8Tyzd5UdGqVASzVGJBjWNJACyilRpgdSDh/mO0tKmtKo1OrlFqAAVFhg4ILA96DIN9ze3lGG8LfUHTboQcGrZvLnvRSq90LsXQgbQYnZY67328LNX4QuYrVKlXvUZ1XWigaQU1sAXvJBJ/wD1GOMqUrZNyXV2eooGo1CFVWpswDNYnu9RmJM9MccQ7S5emj6n1VGZyKaEwCWJEgcuxEScXjhGMtxtJfhYOyrSyqOKOtmap9IRJXnKBd9RIQGAAQN8MOyXCzTekz8gFakGLk2OoaBGwJ1Rc7na+FfYzjJq1KFGvTHdLdCd0YFmMR4qWwv4LkmfO0H1HSMzS06iY0isukBb30xe0Th6rHFAHGOE1XrZpQoZaNRw4Vl5ZZj7JiSYJtgH/pzMDugKJmsJpLCywH8l8Pu0deovE84lAlEqsQ5uAysAzByvtCSR7xjqjnKyvSL5tEGX5EflqGiI9FYC0Sd7YSukJNGZStUpUVnL1Poh3dRiIVXFipMEA3AjxIwQ+erBmXuKiso1EOrSAdiQALG99sT8I4XVzFavSp5kPTvUYq2gu+oNNSmQxU+YESAJxZavC84dROY5zS7uq5VfpBBIX+FIImI9bziXG9zWLXYrJ4rV0rFB+cwraHhjFtPLBPkDjWW7yqKgqIfo+ZwFaV03ltwvjEe8Yn0VqNKhSdqxNNtWXFIJppuAb3TUbE77DG8lQzArtUq5limZV1qLTKipZSwWry2BAi3Rt98RPFqjTYSjaXmD08m6GmyU2nMONBlQGm4VWkhptfzgQJwLxTL5orWZstAysd83eKApKgxEEkEMpEYuGYozoUUnK0Q9Wmo1UxSGod2ebdoDE9Li5xxl6L5mnUNWlWpmoU7+DBqCABq1A2AgWERGFj8NFO+pi46HuVj5P6SFczLFKz92VcaoRQzBhqBEFiNjuB5HHudPNNe3Ly6Te8jr7/LHlHFchSytNkSmoUshqI5B7zSwKhZHUawdN7jxx6B86GhGBcM6Ky0lCCA2kBdRXZZ38AcbtUqZez4HlNyRzMJ/02H3mcA8SyNMjVUA5TIYxNMAgkqTcHrIviCmjMoY65IPKSgggkROjY76vS2IBUNQla6N3ZQmGYBhp5jqiJGwmfLxOJSJk5JfCtwjggdABLMr1HYFiWhNMiGuYLSRqM3I8MVjtvxHK1MtU7vNU6lQVlrKgqKTKhaelQNhAJjxnF6yEaAFQIosAIiPER0x4ZxbtDmq9XM0qKKutlLKlM37ttIMlehWY8Ri4VqsHdbjXIZCvUo0q6d2ylVcqZFjpME38d4/DDClneJBBTo0lKhdKjvX2AsPYWbflhHkO0C0gaeZdqZRipfu0KgKqgSQdU+HXy64sOV4zSdeUGmXUlQy1U1KjK7EcxAUSJMTc+6vhaJjCV/FRXs/wzjC0nepQyxXRdSzVHYDoqljctAtF8KOzvCXp8TyZak6K1WVZgBq0KQxAB5YMC+LxxTNAUqiUYLsKblqetggDgySSRuPZFzhNwziXe8RyjbKTVhCjqq61k91K+yWSYY2JaMZvmn6GjvgB+U5kbNhWaNKKxtdgQ1xAuREQfHCPI0HFJilSm3eFE0KeYsV1U1MgiSebT4rfYDFo7aU6b52o1RWYpTpWAYgBu8HsjabCfXCEcWVMxlqSoyD5xRcggKOQaWIixMkyfIbYdJbgnW5Y+znBWp061fN0jqhajtUKE2T6sGEWdgfhgel2yrlSqkBSO7FiSGay9bDcmBsBthlX4tRenXy3zhddeoSsMCUWAYO9oDGD+OFPbXIjLJTJpFWruXQ6gV0IouAPZliGgzHeADbGerVKmavZal37FZyNdHzr0azK1LQ6gudK61QaWJMBeYdYmY6467T0JegaNqYoU2i2jmBfcmD7THfBPZ1kqZXPM1npo225SoVZhe0SuAOMZcVqzVecJbSCvsiAIUTAsNhi9XwtGVb2GZbs6BkDmGcS1WmjDlKFTVidW4Oobi0SOuHHBe09L5vWTQqtQpfQox1GqRyyDA5r7DFby9Cq1MU9dQUVKws/Rm5IsTG8n1OGuV4LVruUp09bikTptbm9ojwBi25jExbTuwatEfFKLOKdJWhEarTJ2FQd5KMPCVtAPTG/wDA0RQSYkTM/fgur2aq5YL3j6pYgBCOUIATJAAnWdJA2jHNYErBtNiYkn3m5xSV7hxscVOGrbXpHWSfK1h+74I4EP8AucvEfxaJgki3ertbfyOIDRFoAMddXT0icS8EzM5vLgNqmtSsBb+KvWMOkTYv7S0locQA5+7qZenBJIdgyXBYXB1ArqjpcYLGS79RrqLTUwjE105FMSSAOeKgDEk3N4GK/m1au+tmuFAieW24UtGnxjEmXyL6TACiDF9RO1r2v5DphJ0gLzwIJl84WFbvXqNU1VAohwoQhlcG/wBa0bxJtgzMcd01grhqpJEVJampEAAMIIt4qb+/FBTIVkK1FZkcXWGGqLg7G2wsYnHpvZftzTy+VRa/eFlLAkqx+uxBLRBtHW0YdopNlR4jn4zNMJTf6MsJUMV0uukRfmYmRLCbYmzddXFMd3URzpIJpkMZBB8yTKiwxZsr28oUszXqszlKppkQhjkplWA6xYHa5OFvbLtbRzVbLPSNQ/N6gc8jREoxg9TYCDhJK7Kcnp03tz9DXCM0aUBlrKr0yCWSoPYqN7UpJsR7vLBjcU1ImlKtRVhtfd1DJgAEckQFAAHmThuflFovRK91WOqaZ5Ia67wTFxOKrkOJ1VSnTYuyKtNSjsxBhQsEiygRNpJOGmrsnys1XzrZirVQUjVNNF0DunapSaQSW1XSGgyDNsWCh2xzVCkgfhzMaShDU7w81oLCVJgwDJJ9cVfOcSZK2YrIlUCvA5VU6YCE8upZutjJ8xgTifE2YPTAqurEEMyqokyxY8zEmSRFh0gYezdiT+Gj0yj2kzjKIyDITsGaQbTMqDAPnBvOBct2szlVWKZMPDMhgkAFSVZSH0ne03GAOE/KIzUyWydRAqomrvF0E7f7TuTvaMLcr2/OXSoqoKrtXqVVPeQg1mQGJAZ4BIsI9MSFMZVu3GdpVUywylJK1QaqdMtcjmM2ePqv1G3mMI8yO7pU/nRCOtWs9SkKqCVqc1irFvaJ5RNoB2xXuL9qa+YfvKkh4ImkFECSYB0l4ubaup8cKaTPUbSneFvABiffBODYFs9g8cOWq5Ar5bR3jMofMaDEsVJBQkMJG4O+LY/HKD5ZqbikcxSYUKSzrNRSw1sh0hSHifDlBnFdyfCmpD6Zlp+TAFj6dPvw2p8FLKKhprQp2+lzDQD/AEqRLT/pGMPfxi6ju/I9GHgcuRLJkajHvLb/AGV91p5evTorRQEUxV1rUfW4Khwj6CAfYMi5IaLYuvAs0TVUMFRfnFQhFuFPdHkJiWKnUb7EnFKz2WFLMipTqMtQAnUAQZGukehEGNvA4fdiq6rVpUgrFtdSoXLGCSrm6+N4nGknaS62cyqEpU7VNJ/UP4oxXiFckwGp0h7ULKq3SYJv1HpildouCVkanVqP3wzHeaGLTq0uVmIgSACQLcwjFk7YZLVniZADrTQvIAUGZJjmET18ME9qc3l8wmWXLBQtFnpIGIXlAVV0r0nTuYFjjRt9DBRVWVLs9QNCtTqmmrhT7E6QbEbwdp8MQ0slXzdQIS9Qs30au5Krqk6Vk7C1gOnSMMXSBdvsspEe444yT93VDGn7B1ENMmPS4n8DjNRdlN7V0MzvZmplHalVqgxDkU7o9rXMTFxHT34geS50ncdLmfMzA92DeKcXauwJGkadgbQWJj0FhGIKVH0xenuTfY7FEmmqk+yZHjI8T8cWzsJkUfM66n8RIKXMXnVMf7YnrirquCcpxCrScGkxTqTE3AYA+4M0eBM9MWkkQ2y257K0jw2n/mZMjLkHTduXXO+r6xnyJxUCgPsgG+5290/lghGqdy2qpKvU1FIB1MAedjvOICnUknwA2+O+IitKpDbsCzeVHV2Z9wosPjH44ZdngRmMvJv3tIdP8xfDGxkWCy0IDsTufRdzgzgOT15mj3aswWrTJYxAh1PoNtpnDEI04NEbedj+588GUOCLtp6XuRhzToDe/wCGDaNAFCZOoMIEGCIOq+wi2JdLkuKctkJspwgIZQGfEmR+mJ6vDKhsGIHqB8BGHAy0KpkQ0wAR0PUT+mO0EeOCkPcrrcJq6hzt5Sx/XA9fI6bayTuQGPx9q+HnGMtqSFco7EBXBuI5vyg+uOspSatSDLSIHMYiNpn8JtfBSCnyJV4GaiPaBA3c6jMrYapJv0wOnB1WFJ3IXb3eNupm22HGp2p3UrK32gHyIJBj1PXA1bIE3L8ojrpWTsNiDPmcJRKbjSE9bJ00cqpDwSOW5sfESIPjOJMnlOaVVREHnBaLXtEGfPBz02WYGrSSNqZgjcWvjeQ4dWqiVpKBeXDFVHSdcxO1h8Dh0lyTvJ1FA2YzLzDaYHKo2AnfSOk4V1KfekqFLGdgYIEDqbfE4f5bgaF9Cmpm6gAlaX8MHrqe0+cwMFVMvTpclWoq/wD4MqBbez1fZX0WcZSzN7QVnoR8CofF4iWlduZP0+0V3Kdm0Vl7wuXMaaaQWY+ZAkekD1xZmyHdDTVanlQfqAa8yR5qDy+rkYgo8WcIRRRcsp6U71GH+uoeZj6QPI4go5UNY72FxJN9XqTffGTg5fjd+XQv+px4v+PCv7nu/wAuF+oXkuLqjE0qAU93VK1K0PVZlpO629hBK7AE+eEPCuMNWyaZnMmvWb51UQsgLsuqmjKQD9WRGkEb2ucOxVWnVVnWUQTOoX1owg2IFy0xO+A34+Vp91QHd07cqlgthuwHtdLtA8saOUMap7eRnj8P4nxstSt/3Phev0R3xPIQQGOpuYFoIuWDeHiT02OJuyuW05pLyAtS/UcpwNl2aoxNU81tztbruRsLfDBnZisDmwNyUc722G2Li1JJnN4jE8Enjk1a7cd/qR9q6DPmzoUOWVQVkarA/VmSIvMdDhfVyhpKz6CNXJABFjBY3FoFgT1Plg7tcwXMPpI1sqBtQMgX5V6X3N/AYSGva0z1It9040OdcELqOjH/AHAD8CRjKbBSCxaL+wwBJ8yVNsSjNQL6h6i2I6iBrQPX9MNMCNVLBILGFgyQepNo2F+t8FIhA9cQ5akKZB323mPhgjceHmdsMDYffBnC8gK7GmFOtgdEbagPrEmyx19MCLS2vPidvhfDjs3llfM01b2bkgSJ0qWg+8A+7BZL23AKmVKUqffMquQZQuCwhmDbWIVgRPhGNLUAuGjzkfrhv2ioUquYq6ACgCjyJAAMTciT0nAp7O0lpI+oBmZxAPMogASIsOo9cJySdFRi2rN5Lh71qyLcloMtG0E9bHbxxYOzeddqlNXKkBk0gaUg61vAHNAt78DW70OqooCKsQSBpEbHTcjG+B0NNZOuqrTMXAA1ja5/HGGpy4+/Q30xxvff77nKDyGJ6dKcR5WmzkBVJJjlAk7dcMqvB6yiWQiPDTPwBJx0NHMRIlthHoMbB5dPmT7I/Hf8vLGkMdcSKwxnoXQ01t7vfoKO0LFKGtRDiogDQIAMhvOY8Phiu5rtVVXJoSUYEIt9OuDVrggg30kIvSDGLTxqmDRqSD7M+EEXBEY85r5gnIoSpF0Bf6pAr5kaQCIBHjPXbExjc3Z1LI44VXfqk+F5p9xnlu2mgR3NOL+ySvvswH3Ysua7S0QQilgNTgnSrFSh7sxq3JJJLTOwEYobv9A7U11VNTIwgEqDpjSu97XFwcHdoc2wqKzFSdVUAqV2OYAEwN/EG+Llw6b/AH/ciGSM5x1Ri/kq/av4Lo2YoFlGWpCqzMOatC0gSAAIO5HvPjODamSR2Hzmt84aJFKnKUFHqBqf3Y86q6xUpPqAipTCy3NBqBbDp9bHoPC+KU3ppUUbyCCIKkWIj1GOdq4qUt7/ACOzLneDJLFhWnS2r/7OnXPT0oWZvP1WPdsUp0QSO5pDTTtMTF2m3tE4EbMAzaJ/KT92IeK5ma0CYgG/mOmF9WqXIVbgffJ/DbDcqSs5ceGeabUd3y23x5tsOrZsAIoAB0hiSb3+6IvHpjluIwDpgtvqI6m3KPTqfHEaZFnOpiL2MQfKPKwwdT4HqUlQwUFZI06pmV6jSPEW8ziGsk+FX7npYY+C8O08s9b7JPT6vr6CirJM1CZ8N2+HQesYkzHBadehzErOqACen1mi1vAiLnrGE/H86aT6KRWop2qi6E7ECDBIO98ccL4vV7lqbLJMg1JM6SZiNt5v4E4nDhknqf8AJ0e1PaOLLi91id8cKo12/Yd0VCU42IYX66dMQT6gn34uPZPglIUqdZUfvXLoWB2AaNvZAIETE484GfVI1tpnYN+P/OPS+ypY5RWp6ZVK4IDQ2pqsgi8bAn/nHRBrXo6HHLCp4FnnJapNL5JKkueXV/ka7Udltad8isamoKRAMjSTqA8Le+cVxux9dpAovYTyrEfHc+WLTxvPd1QWrUDsyuhQU+Y6tFSNd4AIIPvGLPQ7R0/m4qVQ6NFwablp9AMU4fFaZi/EKEPdLFGXaVfpa7fM8XGR7ow0gm4vbzvsYxxTrajAMX3YiPd4jFz7W8Yy+YUinSZKh+uwWGvYlQd94aepmRbCKllSVMISFEkxYCYPlFxg95G9N7nN/R51jeWUGkvv5g4ohYuG8don4461z9X0xJ8xXqoG1gI/DfBNLhwtZlHr+XTFnKA6PL3YcdnKJXM02YhVlgS2wBVheCPHEqcKWOWppPoDgrKpovqJMdJA+7ENuvh5Kile/BDkndRWHSqGQnTMgMSCOa02/viWmhAEmSI6D8cSTJmf3+ON1XCiSRhabdst5Nqj/v5nFR16zfef39+BMpxYfOaCgGDWpCen8RRHngHP5xn6mP3+7Y12eo01zNDW4VzWSFJMzrXzjwtviqMyz0uPHL01ApSC41sDptvLE9FANus+eOF7a1M2eZURCxFPSTr0wfbk2k9APDxwm7SclFH7zQLq0gsGBFxA6mNutxgTh3GVqVy4AFOoVeYClWaF0qomwaVnwAgYuMrlT9DT3K93qW7fPlRbKSzv+mJTiJVvABJ2jr8MG08sB7ZA8plvfFh8cBgLOJUwabhgY0mY3iLx7sVXN9l6b0Fo0apUlVJV1KxDuxMEDUfpBzAYvOY06WEQCCJY9Db0FsJ+EZh0eiXZYptfSyGzd0AQRPgepxhOUlONVXXudmGMJ43GT35Xbj5eSAsxwpaijUc2hCxqoVw42/kYqfO04p/bDh9Vag+hdQHq9GMj5wG1bWlSDGwx6+2TZgIrU6w6itSpu0WtqpFW95B3xV+K1NOZqJrdFFWsByqf8tgINyIJjrgyZVjjbT+peLw8pvZrb5/xZTs7wxXSk5AmmdSgGGJnVLWJIBGwEi+wvjjhfE6qo2sDUarMIsoDATA/qB38cOW4iymqNVNVeFNRhFgxXlUSxmbgT54U1M0i/wAOGHSodz05Rst/ET6Y4llm40lUej6v0Peh4LFkzOWXeb+Kk9qb3vZccd/I3xOsXipUhRAAMdB/KJlvWw88b7P5iswNSjTYqjAtNPWviuqBsB4nc4rPF+LhpgljeSdvj192PWPkySnSy6VRTqgyzhSZDE0qYBU6V5RzL5HUJOOrBBrenZ5vtTxEGlig1pXRceXzCsgc3VoNUXKTUBkFV7okjYqWN/XbFP7TZPiNSUfLV1pai7aabaWJ3B0zbwE33OPXTx5gwZ8s5hVh1kzriQBEmCL+mGGW4qtVnRSwamQSLXE9NwQYjxvjodniqjwnOcc73hlHKNRZGyr0xqYAa5FUbWIhYB9MKVpQI6+QOPY852xyub73LuNMIhPeCCyvTV5pt0IDRa4MnphRw7sRla668u1UDUy84vKtBkEA79fDHBn8bDA0pxlTdfhbV+n3sbxjaPO8tnPm1Yu1MuGpFCoAJiQZjp4Gb3xL2D4n9MUqakiix1TY6SpuPHTOHfaPgVbL5goAHJE6tpUDwPWR43BB64m7G5UZbM1GdNbDLP1WZdkte1o388duzpjWSUIyUeJKmLO1eYZMyaZaCQj6CY9oGGAncrGDeynbupTaKiVDSdjTptqGkspAjSeYKTEsNpwL2n4G2drGtUChyqKdP1dKAb/Wv1nENZsllsuaa0++rimV70PfU8aiVmU5iQBC2E3xHu1rcrO1eNm8EcEY8ffoMuC9s3apVSoqs66hSFa4VtbMaZbSSpiYJn2QMT5ztZUKU2Oaomo0/wDbUQXs4KzVJHIAh9kxJv5YrlXi+W71O8I1JBly2tWF5EfRs1o1CCZFtV8M/wDp1qtZcyrPTpVBrFKCpUiAZkcxJveTDCTipK3sYY80YJJpuun09fXqM8rkpNz08cHKhFot6+fpiKrWSggNRggLBQWIAk+J6bE444nmXow2gtTY8tSYB9bSvjffDOWMW+Apj/Lf3Y0ig3mfuwuocZY7oVB6iT+WJzndUaTbqbT8Dt79sCCSa5DKuaVYJv8A6QeY+n8vqfdOAKzmoxEafAdFB6X/ADvjoqzGep3Nr/l78bKlVMASL3mD78aUZs5pUaUyavdTMvV9kerWjyti0cB7No606q51ygdXCARReHBnS1yT0YEbjfFPzOYZtSi4O3KP7g+uLVw0acvlNTVW1tSVQO60grUW06Q5AAPXpiJWOO5Xe09RXydVVYFhDT9UaTJJPp4YU9kuHMq5imB3j9ydOlwUV5DIrts1+gMwLjFhzmRmmyHZlIjCLhHDTTfZgDvB3sYkdYOFNN7x5N8WRJaZcF0yVVzTUuoRyBrVR16iTdvXBIU+H3fjgPJ1QqLtYAE+Hr54IXMQZ5TvYT+xjQ5mc1rWMGfgf1wozeVWNgI2i0ehG2GNSpOEvGs1CNG8WwNLqNCyv2nNFo7yf6oIHxwmz/bSi7RmKAqgEkEbyQASJNjAGxwmzmXao5LXJOB34QY2OMnCPTY0U5IvPyd8by9biJVafIKTlRUvEaRaZk3Iv0xYe2PZKrnszT+bUhlnpHUM0G0046AoACagYSCs2i/TC35OOy6Uaa5mi2rMNqXWyv3YUkcqqdM2+sZBi2LyeLZpAdVOnU81lSfiSPvGOBe0fB45vFKaTT6/dG2T386k99q9Owp7MfJRlMoe8qf9zW6vVUFQdyUS4mepk4uWqRyyI6gW93S2E/8A1KQp10WLdNF1PqbQfL4E4Bo0c5nGloo0PLcjeVG5P9UDffHrYpQyLVGSrvaf7HnT1cU/yD8/x2ihnUWcByFW5bSASAv1jcbeOOuGZCu1Za38GmFH0cDUZmzCOUCxmZkbDDXh/Z+jROpEGsKF1G7AeAJ2kyTESTgftF2qy2RQvmKqoD7Kn2mN7KoufXbzwSyLiJUcfVkfD+ylJGpu6pUaiCKTFRKamJMDYWIE72O04W9qnztCmU4dllaUImVGgkEBlkjUVMHThd2n+V7K5YaKLCtWKzY/Rpa2tgb/ANKyfTDH5P8AtXUz2SSq6HvJdXOmEJViOS5IGnT75GMavdm3B5j2L4XUq18xS1v3neDvDmHEhhZje5ZhAgAn7sWTjvDKuRqd73SOtSA7CrTD77KrETNrjwxx2TZqmbq1q3d0mrlnC+3Gp+7UuehZgQAJ2GJ+PdjnVy+onV0aNPX2SOW07GD54urH5CRe0MFn7o/VAUtNyLkkDSb9BJscJc5Up1AZRANZYASSC0BrkxNhaNumGtbhouKzBJnTBB2H1rQPRr+Bwvr5ajTEtWVotChri08xsvoZGKqhN9iLsxTo5fMd9VprV0iEV7KrTOsj2S0CBIEFiegxY6fFE+dLSpg9y68gIup0tVMmTIuVjoRhGc/kqYOpawAVSpGkuSxIB0hgqC0iZBgCMCVe0dMZjKNTTu6ZWW1aSxOplDAhQRIF1xm0tV9StT00Me3madFo6QQhNQlumrTZfXSSfjvfGuC/KEFZKGZQaGRIYCVaRsyRaIItbl6YU9q+0Orv0VSA5orzASUALAruBzHpcQfHCGuO8prp/iKQQwJB0nlYWPSx8hq8cEeor4PRXyFNqjdxUYJPKNFQsBYkAwJW4+7BS8MamCSKrCCdPdteL8ssI/c4tHD1NGnTRvbR3BEEBgVbbwU6UgiRtibO/TUz3YfUSUgK2xDLO1iAb3xMaasuUnwUf54GQsjSp2iIsYg9QLEW8Mc0lZ23geX78cboMCFXSAFAUbnbzJJJmT78TtlOouR0FjjYxOFYoCTeBNxJI3AkC3hfFr4Rmkr5Wi9NWC0sxSKhgQdLMu89Zb7sVfNuSlhPSCennvPvxvs/kanzmmVd0pmpTL09R0OdamSJ6HboPDEsaH9dlXSCwk2A6n3fnhJnK5LFRCgAGwJaJvYeXph0mWc+2xJjaACJvuD+GOe4Keyi3N+h9Z64oRDkWRlhB7JETsJ3sJvg6omne3vB/D8Mc1Wi8e7r9wxpR1H98DAHzRgSNxhFxFA7gCOYgSTZZMePntixFcB5LhS1GcVaujqulCx8JnYX6YVN8DTS5GnabszUpcPSgmhkpxqbu+ccwhhvpvMteBOPNq2SgawrR9U7apNiu/kYMGL49F452o4iq6aC0HOr21FRXCi/8OoNLE7WJxQatLO1q7HMFqRMAsQwpiTA7pQxSYOgiNjO+B45LlBGcXwyx9jO0q0qRpV2ghwtME3hlFr9NUwMXf5wPMdLg/h/bHlVPIKwUug7zTzX2OxvG2+JanafN5dDpq0yijlDrqNthMhvK5x8p7S9hSz5HmwtW3bT/wAWduPxEYpKSPUmWbf84Pp5/u0QuVWkqS9R2AiD1n33x4iPlMNWnpfRlqgadao7qRb103nocLu1nyhVqwWkppsEp6O9UsQ2techG5VcyVLEEgSARM4n2R7OzeGyt5NrXHya68b/ADKzzjKKa3L92w+WgDVTyA1ELJrspKiZE01+v1OpoFtjjxrimdq16perUerUO7Pc/wBh5CB5Y3wmvDQQTO4AJm23xgzhnkODEklhcnbcekz4Y+qZwgPD+EM5/Z+OPYeyXaxeH5EUDSZ2p6nMMB7dT0kXb7sIeE8FVYIAP5fnhpm0UaYQaoAJLSCA2qItHMAfKMS2+hUUuo7z3DmqoKppa9OgOVIDFabF9MLBEsxII/lPjIP4jxetl6VM00DrVcJEcoU06j6h/TpG/nbFbq8PzdOsufRqlOmKWlkT6ygu+thcMZawYXBNxgHjnyhGnSoVaiZKv3sNyatQIUsCygsJ+qbggnCuS2SsWzdtlb+UPKFCKjs01gCyqSqAkJAUCwNmYwOuOewvZHvF76vUSnl1PJVqEgNLEHQCIklYubQbHC3tJxqnWyo1Va9Sr3hb+Cq0lZrsjOTqqaVJgx0nCLhVZ/Y11RT1Bm0GwiYaNpBJ+/CxalH4uSpOLfkXbinDKFWtmUoMzoWpXSk9S60yDBFgbqZYhTzXtGE3EuF0+8GqulJEWmiIYqViR/MtIslOXJPM9gcQJUNZXetmRToa9CsV/iBButJIDtBBLE2kb4acO4dRRbUlqVCsK7klA1+dQDpg8rARI2nFfF+Lr5f5B1dLgT9oKvOsUdKrr1MD7WrT9mCJGFrbEqZQAwenv8D5YtedyJKfSMWPXw9w6YqdbKNT1aeoII8j+cY04IGHD+3Obo0lp069WmqggaKjDpaQSVt5AYeZf5QcxmkTLVald3bTTQpUKgkkgtV0kGpC6bG1mPW1GVDMGwtc9PXF2yGepVa9KolJKfd0xSXSoEb76d2gxqN8ZvHGXI9T5Llq7uAFlRNxePCwE44WsGSxLf7SpHqP74mom3niGrShgxqVC0xCsY96GRtjdkESUWZueVjrA/H++HvCsqRWokERrSRFzzjqP+MQ0o9kXjfwHmSbe7BfDqa95TkBV7yndjBZg4j7774lgFuvljh1B/4/DHbn0HljBTPvw6EDtRUe+JPjjuo+/wCAEk9PxwU2TgSTbxtHuvJOKt2s7YjJVaaUwusqzEsJAtpSR5tqPuwwZbshwB6kNUlFiwm/v8MPaXCkWItG0fu/qcedZT5WmSlTqVqYioGMiFnQ2ltJDENfqVGLtS7RJUpO66uRNbKQASNJYAMCRBgi18PdcGUlfIVxLOUKCF6hCqtyWYhR9+/kMeX9pPlLU6fm1FO6qBj3xAOzaSNJ2MiepuMULtX2wrZ803qtCFZWktkU6mFvG0ed8T8L4C70AK+qkgcVEkDvDKwwCHYGBdo9+NcabdLkmSSSbDG7bVNQIFOoWNwU0tbeybeVjtg7iS0q9OxNKro1aWOqmx0yVDAAo0RGoRNjGAK7U6SmlSpqBI1GQzMRfmf60HoLTjvKcFq1qNaqlQJ3XTq7adZG3shYJ9cdMsMYw15f0Jjkk3UP1K6/DSTjqnwnFqy3CepA9364ZUOBBtiZ6yP3OPKs7hBwfhwBIIAHl1xc+H8OAgr/AH+/G8n2fVf3GGtLKxt92ARpMufDA+aokAtcwCY8YBOCf8Q3sSF3MfucRZjNhhIE+HTzv4e/DQCXiHa7O1OFpmy9OGgBJaDL6ACbFn6xeI9+PJcyQWZgoXUSQBeJM7/HFszvCklnYwzMzafAk30rsPUDA1Ds81S4UAYHLoGkSZrMU3YsFb2VAUWAhQtzuTaSYviPJVzTM90lTwFRSy+sSJ9+LL/hCJIAv5kX9+Mp5SYlAP6T/bADI+B9omo0MxSbLq71E0UzChKQJYtaJNzMA3hZ2xrgVfu0FNWYCSQLST4Cf3fB1KheIBHmb++2GWU4aQQQTHn19DuBihEeV4UxVWvr3bWdvhY4ypwENdgT1/fjiwUcoIjBK0Jw6JKPmOypI5Rf+U/kcE5HhrZfSp0U+p5pLn4z4WxZsyCDCrU3Eso8dyJ8sc1KVOkGdpAX+cm5Ow2Mz5YKKO8lU1AGykGIIv7v2cM0ywiAYnrN/cd8Q5XKk306FJ9lSQD5tIEnyjBqnSPAR0gn3C2CxURJSRDoDaDdiAY33JtBJN7nGZYTmKP0qoBVTlBWG51IF+v33xBm8ytRStPm0+0oDCCbdL9PDA3AMkz5mlrEaHpta6SriZJG/p4YQy2f4RVLkUsxmYP1aop1U+NRdQH+7qMHJwBlT6Y0WOr6iulvTUwLegjCOj2qWsjvl2qqyOX7uSG0mkaqgqdSwdLABT8MWHi/GRlcm2ZKCowAtqgXMDmIsssOnX34xjFx6lN2hXWpyTCQJIUOAJA2Ijod/Hxx5Z8pGQU5m7Q5RSAACoEbb7hgbD+brtizV+22bd2NQI6hggpyBTqMU1hKRgnXp2YMRMC8gYRcZzdLNZvutVVhVcdyQBqRiqK6VEaAebTMMIIOOvA056Z8V9/JmU9laKU3CGULGipIB9ra5sQYI62/XHoHZ/tXUXL1VzC6XqaKaQIJUAyT5CYnrOFHEex1VDEpyiIP0bePMKgUT5yfXBvDuH0hl6jV3pPVAKKjM5rU7Ffo9L6Lm4kECBvtjr93GK1Y99+Nu5ncZbZNkLsplqOVgL7SyQ7gOw8kFgk25vX0wFms6zyzG3U3/ZOBc9mX9taR7kNpZzMTYG/W/n7sAV88XMUzP+uLD+gdB546Xnw4k9PyOWOGc6cifNZ0LYAkn6o9o/1H6g8t8N+zWczHdVqI0oleNRGrUBABC3gagAJwFwjgnU7+PXF34PwkKNo/HHl5s0sr3O6EFBbBWQyHKAcNaGTjbbwjBNGjAjE4pxjCjSzVOmOvwxiibLvjVSoJjYmSPOL47qUqasPpKbarsF3XYc9zf4bbYTe6RWl6W3970aNE9cI85lyHOleUjm6CegHQ+/wxY8xxFCNIBIB8B+488Li3jNtvAeQxdGdlYPZpNRdzPl4Xt/xgPP5gFhTRmUdTIWLdSfa92LTmXtt6/G5+EYq+eenW51ZgVJhSpFo3giYP73wUFglXh+lToZn68xEHzwLV4U7DnGoiLi022/Yw44StZp71FCwNM8pPu9MNBw4HcdZHTBQ7FXDeGpHIhTxBnf374b0Moqm0z92JwlsSKmKok5CeR93TA2bzygqoJ1MQPYkDz6fHEXEKJ1azWqqgsRTgR5nxwt+cnME6axbLoCXZ6caSoO8CWPQWA3whofVK0EADUegVuY3+4eZxPSyfMrVYZxJUASq9NzufM4G4a1NQopq06QAxSCw9ocx3FyYnB9LMEySs+EbxhWMnFIE3Hw2M+OOK9LlCgiB6iAOgI2xyc7ayMbTBIGOMvxQOSndsIJH9yLROAAHM5CnyqClrDafcZmfPBGQqutbL0y66zVSReSoYHfefM2viHMVaHeFVb6TaFUtHW8Wn34Y8GOitSGkka153IFyw9kXY9cMBH2b7GU8tVNR6jMCoIp1aWgCcxoaWkrYCBtZhi90OGfOuHPlqjKxemaZYHk1CUkRcAMoPiMIM7WzGg04Vn+mTXSEAl6ff09KOSY1gNM26Ya9js6D3wRGCO+tJBAAemjvvvpqFpidx54xd8jXYn4V8neVp00DTUqICq1QxVkOx7uDynzu3icU35W+CjKZBRSmPnAZSfbparnu29oEsJLEknUZOLvxXtbQyLJl0pVKjBNZp0VU93TH1mkgAbwBLE7A4r/ylZtc0lGmhDUiO+Y9CCFNMR4mdV+g88ROMpVT4af8AP6Amup5Dlu3WeWm9M1TUpurIRUE2YaTB6W64V0eK6T7JA8J/Xpi11uETsMQrwJbSJOOuOWcPwshxTOv8bStwqnlUDNU5Vax0IocuzbQXckLabAbRePhvAoE3w6yXCtIiP7YcZPIafM2GIW5RDw7hg9Puw9ylCPTHFGhg1LdPTDAmVscPVPVSBaGix3mDtbES1DHNE9QCCJ8iCQb4lq6CFVaTCrszBlMwCSNAYsPgNsZOa+FmscbepVuv5JqOgIWPeFgZVQp7ttvbIFo33HvwHlM4ra1CsIvzkEAkm6RGo/6jjpq57xWZEYgABgIIjaRsY8LY7WtzEkapJMGeuMowcp3JVXG5rLJGONKDu1vsRg3uJHXoTifMPqAhDA8Bt0xHNoP9sbqZXrt4Qfvx1nGB1QPP3jELCdonBbSx3LHzxC/pgAFp5VQNhA2Hh6YidaneAgJo6ks2r3AcvxwYFx1EYAIlUxe2MvJ2A9fL4DGPR1MDNhNo3PjiehQZhf2PALf44QCvuGr8itFKeYsnM/8ASSY0+fwwzGXVE0og2ssQP7DDehRTQeUes3OBqlOD+/xwmNAdRgghbmLaRYHpHTCilRrMAWrQw3iCDeOXoBY+c4dGkxiCB52PpM4XVuBvrLGs9oIAAA6GT4+HuwVYwBu+R+VyRAuy6hv08/fg0ZEtaq8z0sAfUDf34YUlgCTJ8fHHfzfr+OHVE2DUsoEGlIX3flg7h9Oa1ImJDpESPrDpOOLf2j9xgjID6Wn/AFp/7DAAdwTsqxCNUaoqhKf0bPJ1IhSdUkqpB9mf0wwzPEaK5qhRpldaTrRfqIV0jVHs3i3hjz/5Sflg0zl8g8vcVK4ghY+rTOxb/VsOknbyGlmavOBUqRU/iczc/wDXfmnzxk9yi+1MoMzQzXEy1Tve8q1VYRoVUqKlNG6nUDAG2lDbB2S4x3lo0r0HlGKfwqjVNLuWqN3M6+7nkJ6EjrHTFo4VkNrR+eNEA6OWkeOMXIgHzwfl6UjBPdxhiBKWSj9f3+OCFpx4Ymj9n8sctSIuQ9zuykLsDCknmHWRbE3TSLUbTfYzuiQQA9v5F1NuPqyD6+uJqdYK2plJVDLiJsDcEfdGOFrVUXXQI1gxAgtB3JB6bXxohwupnIqtdlHjM8w9m/njB5LyOEea9DpWKsUckuL77/exLVzCVCamXXu6awBA0hSB0HTEVPMvJJIvu4UCoR4T69YnHNAkjnbbooAE+Qm58ziZgJ28sVHHqitaVoieRKcvdN0+5wyAx5fDEipO2NqJx3IXaPzONznZqNIvB8unv/TENSG8Z+79+WNlZ/f4frjYTywE0c+AP7H440KQ8xjsr+zjl6hHT93wh0RtS9+NLQHQnHagyGBBP4evhfHTUZ3v++kbYqwo4p0dW8EdI64nZotjtVGw6Y22JGRqf31xtlkT0/cY4YQen5Y7bMqRcR49cCE2cAeAEeN74woNoj8Mdiqp2Yem2OtF9v35YpIQM1IdBjKVVxKAW22E/GcGMnvxFqi204YEMRY2MxgrIUz3lP8ArX/2GOEWdhOCMgpFVLxzrb/cMSB4Tl+x2cJg5TMgf/BVH/8AOHOR7H5gf/bZif8A4qkf+uN4zGZRYMl2YrKL5er4fwn/AEw9yXAqg3o1PsP+mMxmHYDSlw2qP/HU+w36YkOQqD/xP9hv0xmMwWBicLqswXQwm0lWAHrbBD5XMVYpv3mlJ0zShRFgSwJLW8AMZjMZzTbVM1xyUU01dgFfhNQgAU6k/wAwVrehicd5ThTqB9FU3O6NefG18ZjMaWZ30JafD6n+U/2G/THa8OqH6j/Yb9MZjMOxGNkag2pv9hv0xyvDqm/d1Pst+mMxmCwN/Man+W/2D91sbXIVB/43+y36Y3jMKwNPw5/8t/st+mIzw+r/AJdT7DfpjWMw7A2OH1P8t/sN+mOvmNWP4b/YafwxmMwWB0MlU/y6g/2t+mJKWTqHem/2W/TGYzBYGquReZFNvejfpiOpwtj/AON5/pb9MbxmCwIv8Jf/ACn+w36Y2vDqi+ylUf7WI94jGYzD1Co6q5SsfqP7lYfljQ4fU/y6n2G/TGYzBqCjpeHVJ9hx/tb9MFZHJ1BUSUcQyySpj2h5YzGYVhR//9k="/>
          <p:cNvSpPr>
            <a:spLocks noChangeAspect="1" noChangeArrowheads="1"/>
          </p:cNvSpPr>
          <p:nvPr/>
        </p:nvSpPr>
        <p:spPr bwMode="auto">
          <a:xfrm>
            <a:off x="186690" y="-154093"/>
            <a:ext cx="365760" cy="325121"/>
          </a:xfrm>
          <a:prstGeom prst="rect">
            <a:avLst/>
          </a:prstGeom>
          <a:noFill/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7987" y="2593677"/>
            <a:ext cx="273177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3418" y="4731220"/>
            <a:ext cx="2743200" cy="201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-228600" y="1219200"/>
            <a:ext cx="8961120" cy="413295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algn="ctr"/>
            <a:r>
              <a:rPr lang="en-US" sz="20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Main Problems in the transportation sector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transportationissuesdaily.com/wp-content/uploads/2012/04/mumbai-traffic-Image-my-opera-combentreinblog-430x2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0243" y="422168"/>
            <a:ext cx="2739106" cy="2038066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685800" y="0"/>
            <a:ext cx="9875520" cy="1219200"/>
          </a:xfrm>
        </p:spPr>
        <p:txBody>
          <a:bodyPr vert="horz" lIns="104498" tIns="52249" rIns="104498" bIns="52249" rtlCol="0" anchor="ctr">
            <a:noAutofit/>
          </a:bodyPr>
          <a:lstStyle/>
          <a:p>
            <a:r>
              <a:rPr lang="en-US" sz="54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TRANSPORT</a:t>
            </a:r>
            <a:endParaRPr lang="en-US" sz="5400" b="1" cap="all" dirty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1767" y="838200"/>
            <a:ext cx="6470404" cy="5229821"/>
          </a:xfrm>
          <a:prstGeom prst="rect">
            <a:avLst/>
          </a:prstGeom>
        </p:spPr>
        <p:txBody>
          <a:bodyPr lIns="104498" tIns="52249" rIns="104498" bIns="52249"/>
          <a:lstStyle/>
          <a:p>
            <a:pPr marL="391866" indent="-391866">
              <a:spcBef>
                <a:spcPts val="343"/>
              </a:spcBef>
              <a:buFont typeface="Wingdings" pitchFamily="2" charset="2"/>
              <a:buChar char="§"/>
              <a:defRPr/>
            </a:pP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7126" defTabSz="403225">
              <a:spcBef>
                <a:spcPts val="343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107950" algn="l"/>
              </a:tabLst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Traffic circulation plan for CBD area</a:t>
            </a:r>
          </a:p>
          <a:p>
            <a:pPr marL="67126" defTabSz="403225">
              <a:spcBef>
                <a:spcPts val="343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107950" algn="l"/>
              </a:tabLst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	Identification of scope for improving congested junctions</a:t>
            </a:r>
          </a:p>
          <a:p>
            <a:pPr marL="67126" defTabSz="403225">
              <a:spcBef>
                <a:spcPts val="343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107950" algn="l"/>
              </a:tabLst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	Parking proposals and pedestrian plans</a:t>
            </a:r>
          </a:p>
          <a:p>
            <a:pPr marL="67126" defTabSz="403225">
              <a:spcBef>
                <a:spcPts val="343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107950" algn="l"/>
              </a:tabLst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	Rerouting plan for public transport system</a:t>
            </a:r>
          </a:p>
          <a:p>
            <a:pPr marL="67126" defTabSz="403225">
              <a:spcBef>
                <a:spcPts val="343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107950" algn="l"/>
              </a:tabLst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	Proposals for relocation of bus and truck terminals</a:t>
            </a:r>
          </a:p>
          <a:p>
            <a:pPr marL="67126" defTabSz="403225">
              <a:spcBef>
                <a:spcPts val="343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107950" algn="l"/>
              </a:tabLst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	Proposals for bypasses, links and missing links</a:t>
            </a:r>
          </a:p>
          <a:p>
            <a:pPr marL="67126" defTabSz="403225">
              <a:spcBef>
                <a:spcPts val="343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107950" algn="l"/>
              </a:tabLst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	Formulation of transportation development schemes </a:t>
            </a:r>
          </a:p>
          <a:p>
            <a:pPr marL="67126" defTabSz="403225">
              <a:spcBef>
                <a:spcPts val="343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107950" algn="l"/>
              </a:tabLst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	Interchange points between MRTS/ future rail 	networks</a:t>
            </a:r>
          </a:p>
          <a:p>
            <a:pPr marL="67126" defTabSz="403225">
              <a:spcBef>
                <a:spcPts val="343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107950" algn="l"/>
              </a:tabLst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	Phasing of the schemes along with project costing</a:t>
            </a:r>
          </a:p>
          <a:p>
            <a:pPr marL="67126" defTabSz="403225">
              <a:spcBef>
                <a:spcPts val="343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107950" algn="l"/>
              </a:tabLst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	Formation of a Metro Politan Transport 	Authority (MTA)</a:t>
            </a:r>
          </a:p>
          <a:p>
            <a:pPr marL="391866" indent="-391866">
              <a:spcBef>
                <a:spcPts val="343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919" y="228600"/>
            <a:ext cx="7315881" cy="770316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391866" indent="-391866" algn="ctr">
              <a:lnSpc>
                <a:spcPct val="80000"/>
              </a:lnSpc>
              <a:spcBef>
                <a:spcPct val="20000"/>
              </a:spcBef>
              <a:tabLst>
                <a:tab pos="7764755" algn="l"/>
              </a:tabLst>
              <a:defRPr/>
            </a:pPr>
            <a:r>
              <a:rPr lang="en-US" sz="27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MITIGATION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MEASURES - TRANSPORTATION 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8923" y="0"/>
            <a:ext cx="3553877" cy="2100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4357" y="2402007"/>
            <a:ext cx="3578443" cy="294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6007" y="4657071"/>
            <a:ext cx="3586794" cy="2658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8640" y="0"/>
            <a:ext cx="9875520" cy="1219200"/>
          </a:xfrm>
        </p:spPr>
        <p:txBody>
          <a:bodyPr vert="horz" lIns="104498" tIns="52249" rIns="104498" bIns="52249" rtlCol="0" anchor="ctr">
            <a:noAutofit/>
          </a:bodyPr>
          <a:lstStyle/>
          <a:p>
            <a:r>
              <a:rPr lang="en-US" sz="36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Urban mobility &amp; sustainability</a:t>
            </a:r>
            <a:endParaRPr lang="en-US" sz="3600" b="1" cap="all" dirty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1366838"/>
            <a:ext cx="98774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1263</TotalTime>
  <Words>1010</Words>
  <Application>Microsoft Macintosh PowerPoint</Application>
  <PresentationFormat>Custom</PresentationFormat>
  <Paragraphs>179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Cambria</vt:lpstr>
      <vt:lpstr>Edwardian Script ITC</vt:lpstr>
      <vt:lpstr>Times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KOCHI</vt:lpstr>
      <vt:lpstr>PowerPoint Presentation</vt:lpstr>
      <vt:lpstr>PowerPoint Presentation</vt:lpstr>
      <vt:lpstr>TRANSPORT</vt:lpstr>
      <vt:lpstr>PowerPoint Presentation</vt:lpstr>
      <vt:lpstr>Urban mobility &amp; sustainability</vt:lpstr>
      <vt:lpstr>PowerPoint Presentation</vt:lpstr>
      <vt:lpstr>Kochi metro rail</vt:lpstr>
      <vt:lpstr>PowerPoint Presentation</vt:lpstr>
      <vt:lpstr>PowerPoint Presentation</vt:lpstr>
      <vt:lpstr>Non motorised transport- WalkwayS &amp; CyclEs</vt:lpstr>
      <vt:lpstr>ENERGY</vt:lpstr>
      <vt:lpstr>Kochi -energy profile</vt:lpstr>
      <vt:lpstr>Exploring Alternative source of energy</vt:lpstr>
      <vt:lpstr>PowerPoint Presentation</vt:lpstr>
      <vt:lpstr>Solid waste management</vt:lpstr>
      <vt:lpstr>PowerPoint Presentation</vt:lpstr>
      <vt:lpstr>PowerPoint Presentation</vt:lpstr>
      <vt:lpstr>PowerPoint Presentation</vt:lpstr>
      <vt:lpstr>PowerPoint Presentation</vt:lpstr>
      <vt:lpstr>            In Kochi, we are incorporating Sustainability in our……..   </vt:lpstr>
      <vt:lpstr>Our mission 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mhFiCZEqvT4vNKaF</cp:lastModifiedBy>
  <cp:revision>143</cp:revision>
  <dcterms:created xsi:type="dcterms:W3CDTF">2017-10-03T05:15:05Z</dcterms:created>
  <dcterms:modified xsi:type="dcterms:W3CDTF">2017-10-13T11:01:11Z</dcterms:modified>
</cp:coreProperties>
</file>